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328" r:id="rId5"/>
    <p:sldId id="329" r:id="rId6"/>
    <p:sldId id="331" r:id="rId7"/>
    <p:sldId id="332" r:id="rId8"/>
    <p:sldId id="333" r:id="rId9"/>
    <p:sldId id="330" r:id="rId10"/>
    <p:sldId id="334" r:id="rId11"/>
    <p:sldId id="311" r:id="rId12"/>
    <p:sldId id="322" r:id="rId13"/>
    <p:sldId id="323" r:id="rId14"/>
    <p:sldId id="258" r:id="rId15"/>
    <p:sldId id="316" r:id="rId16"/>
    <p:sldId id="312" r:id="rId17"/>
    <p:sldId id="313" r:id="rId18"/>
    <p:sldId id="320" r:id="rId19"/>
    <p:sldId id="314" r:id="rId20"/>
    <p:sldId id="317" r:id="rId21"/>
    <p:sldId id="318" r:id="rId22"/>
    <p:sldId id="319" r:id="rId23"/>
    <p:sldId id="257" r:id="rId24"/>
    <p:sldId id="306" r:id="rId25"/>
    <p:sldId id="308" r:id="rId26"/>
    <p:sldId id="315" r:id="rId27"/>
    <p:sldId id="363" r:id="rId28"/>
    <p:sldId id="324" r:id="rId29"/>
    <p:sldId id="325" r:id="rId30"/>
    <p:sldId id="326" r:id="rId31"/>
    <p:sldId id="259" r:id="rId32"/>
    <p:sldId id="309" r:id="rId33"/>
    <p:sldId id="310" r:id="rId34"/>
    <p:sldId id="260" r:id="rId35"/>
    <p:sldId id="261" r:id="rId36"/>
    <p:sldId id="335" r:id="rId37"/>
    <p:sldId id="337" r:id="rId38"/>
    <p:sldId id="336" r:id="rId39"/>
    <p:sldId id="338" r:id="rId40"/>
    <p:sldId id="339" r:id="rId41"/>
    <p:sldId id="340" r:id="rId42"/>
    <p:sldId id="343" r:id="rId43"/>
    <p:sldId id="341" r:id="rId44"/>
    <p:sldId id="342" r:id="rId45"/>
    <p:sldId id="344" r:id="rId46"/>
    <p:sldId id="345" r:id="rId47"/>
    <p:sldId id="346" r:id="rId48"/>
    <p:sldId id="348" r:id="rId49"/>
    <p:sldId id="347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8" r:id="rId58"/>
    <p:sldId id="356" r:id="rId59"/>
    <p:sldId id="357" r:id="rId60"/>
    <p:sldId id="362" r:id="rId61"/>
    <p:sldId id="359" r:id="rId62"/>
    <p:sldId id="360" r:id="rId63"/>
    <p:sldId id="367" r:id="rId64"/>
    <p:sldId id="361" r:id="rId65"/>
    <p:sldId id="365" r:id="rId66"/>
    <p:sldId id="364" r:id="rId67"/>
    <p:sldId id="366" r:id="rId68"/>
    <p:sldId id="368" r:id="rId69"/>
    <p:sldId id="369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85B-6A0B-49E8-9B7B-670B03E6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B29AD-B9A9-4B75-A476-35D4F00D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33A8-804A-4673-AD8D-9295CC79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FC46-B26C-4215-8459-1354DD1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0E8A-6C0B-4765-BC94-32069838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09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48BD-06C4-4545-9EE7-37B48D83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E45A3-8EDC-479C-AA83-7DEB5D4BC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F745-52EC-47DC-837A-F8E38440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295A-1544-40A0-B247-9ABBD007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A2FA-27C7-4C67-B304-481432CB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0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88F9-CB76-4C36-A11A-EF10EF6BF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7DF9C-6DD3-4BA3-A17A-458BB8E6D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4C70-9887-4A6F-9EA8-B7070F33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8CA0-7138-4FE0-87A9-60DE31E8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12D7E-DA83-4CC9-8048-D855E98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265B-B70A-4F02-AFD7-925D1BEE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CCAF-3021-47E4-8E8E-9D558EE2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785F-EB0E-4A8A-9FB0-62F623C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03D6B-58AF-4461-942B-54277B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D84D-E9A7-4757-B3BF-8D43B3F0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7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EE18-3FBC-44E1-A78D-78397663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243A-84A9-4753-85C2-EE405692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260F-999A-428D-AFFC-159F87F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1F0E-C5A6-4ADB-BFD8-C2DD4C40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8041-653A-4014-9948-811AD8EA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2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810-678E-4C11-8C2E-7CF2181F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C71D-220C-4DF2-81F0-16DB458E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07F5-35B1-4651-8D39-1E79CCC4C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E5EC0-098C-4E33-851E-B6E8D697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18BFB-6A9C-4801-86CE-3642EB9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72F8-12DD-44E7-88F5-0A7DAFBC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2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4278-BAA6-45F3-B4FE-7D61D792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1FF45-E60A-4721-B836-89D679FE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4C86-95BD-4EF5-BFAF-3A98B6A3F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3B6D6-5EF6-41E3-91F9-9B4D2744E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188BE-37B5-460A-80CF-4EBA7E0F6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75D7A-2851-4DF7-9F8E-7D65FA34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2CBA5-26AF-49D6-AEE1-58288FDE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6DEF1-B9E0-4E32-B05F-AE505D1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B00E-7EE6-4496-AB1E-5F766AEA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77B70-D881-478C-854B-FA57727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BB6C2-1E94-44CE-9336-6DC0AFC0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F101-76C6-4C45-A25F-A71806A4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5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59EE0-4EB5-48C7-B04B-5F9D87CB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E0FA3-A27D-4B54-9E7D-09812BB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2D36-D392-416C-9685-AE38A36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4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C5F-FF33-4288-8E94-89A836AC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0329-712B-4F80-B9E6-48D9DDD4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72A57-1C01-430F-A1F4-71122E66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C9CBE-D987-408F-9D3D-88DC90EE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BA829-4A42-47FB-9122-DE3F7D1D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59E6C-366C-4DAC-A175-4F559B0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19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06CB-BA7D-4EF9-A8B4-0BA3F91E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20AB5-0B49-4E93-8867-EE7733CFB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640F9-FFC8-4CD1-B1DC-B2E0DB3BD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ADA88-0C7D-4B37-A1AF-5D38628F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655F-9626-4E4F-869B-571BD28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2BA5-8AD0-41C6-992F-CB01A6F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0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FE3D8-7C6A-4674-B295-F1917720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86CB4-0A26-4910-A735-E4859442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D0B5-51BF-4C0F-AC18-DE47C483B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6DD5-52AD-477D-9FFC-454E167580FC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D1593-E7DF-44A7-BB46-C94B212F9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370D-ABCE-4D83-B9DF-5FA71595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2A6EE-66FE-4409-967C-E841D23D03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7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2.jpe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9B4EDD-02EC-4FC9-A6A3-53210A29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Design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3 : DTO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13F9F79-4D7F-41C6-A3C8-7FD4AE3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– DTO, </a:t>
            </a:r>
            <a:r>
              <a:rPr lang="fr-FR" dirty="0" err="1"/>
              <a:t>external</a:t>
            </a:r>
            <a:r>
              <a:rPr lang="fr-FR" dirty="0"/>
              <a:t> APIs, Protocol </a:t>
            </a:r>
            <a:r>
              <a:rPr lang="fr-FR" dirty="0" err="1"/>
              <a:t>Marshalling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D3BD3-EFE5-485B-B6BB-EBEB9BA71037}"/>
              </a:ext>
            </a:extLst>
          </p:cNvPr>
          <p:cNvSpPr txBox="1"/>
          <p:nvPr/>
        </p:nvSpPr>
        <p:spPr>
          <a:xfrm>
            <a:off x="4219126" y="31163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3B39-45FB-4924-9F42-CD159E1F1CF2}"/>
              </a:ext>
            </a:extLst>
          </p:cNvPr>
          <p:cNvSpPr txBox="1"/>
          <p:nvPr/>
        </p:nvSpPr>
        <p:spPr>
          <a:xfrm>
            <a:off x="1702133" y="5257800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document:</a:t>
            </a:r>
          </a:p>
          <a:p>
            <a:r>
              <a:rPr lang="fr-FR" sz="2400" dirty="0"/>
              <a:t>http://github.com/arnaud-nauwynck/Presentations/java/</a:t>
            </a:r>
            <a:br>
              <a:rPr lang="fr-FR" sz="2400" dirty="0"/>
            </a:br>
            <a:r>
              <a:rPr lang="fr-FR" sz="2400" dirty="0"/>
              <a:t>Architecture-Design-part3-DTO.pdf</a:t>
            </a:r>
          </a:p>
        </p:txBody>
      </p:sp>
    </p:spTree>
    <p:extLst>
      <p:ext uri="{BB962C8B-B14F-4D97-AF65-F5344CB8AC3E}">
        <p14:creationId xmlns:p14="http://schemas.microsoft.com/office/powerpoint/2010/main" val="151942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Contained</a:t>
            </a:r>
            <a:r>
              <a:rPr lang="fr-FR" dirty="0"/>
              <a:t> in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C4488-9E2B-4A06-93E7-2FF2E866130A}"/>
              </a:ext>
            </a:extLst>
          </p:cNvPr>
          <p:cNvSpPr txBox="1"/>
          <p:nvPr/>
        </p:nvSpPr>
        <p:spPr>
          <a:xfrm>
            <a:off x="356191" y="2815090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824D2-4CAA-47B5-93C4-A744742E49E8}"/>
              </a:ext>
            </a:extLst>
          </p:cNvPr>
          <p:cNvSpPr txBox="1"/>
          <p:nvPr/>
        </p:nvSpPr>
        <p:spPr>
          <a:xfrm>
            <a:off x="1337930" y="475628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7988-B41C-4C26-AE3D-84E9C10BB4A1}"/>
              </a:ext>
            </a:extLst>
          </p:cNvPr>
          <p:cNvSpPr txBox="1"/>
          <p:nvPr/>
        </p:nvSpPr>
        <p:spPr>
          <a:xfrm>
            <a:off x="1337930" y="4030097"/>
            <a:ext cx="297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Avro</a:t>
            </a:r>
            <a:r>
              <a:rPr lang="fr-FR" dirty="0"/>
              <a:t> Message,  </a:t>
            </a:r>
            <a:r>
              <a:rPr lang="fr-FR" dirty="0" err="1"/>
              <a:t>Avro</a:t>
            </a:r>
            <a:r>
              <a:rPr lang="fr-FR" dirty="0"/>
              <a:t> Data-File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C8A8E-3D2B-4E13-8409-F9F0F5A5B69A}"/>
              </a:ext>
            </a:extLst>
          </p:cNvPr>
          <p:cNvSpPr txBox="1"/>
          <p:nvPr/>
        </p:nvSpPr>
        <p:spPr>
          <a:xfrm>
            <a:off x="1337930" y="550653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java.io.Serializable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29755-D943-40E8-B227-7F11AA313C7F}"/>
              </a:ext>
            </a:extLst>
          </p:cNvPr>
          <p:cNvSpPr txBox="1"/>
          <p:nvPr/>
        </p:nvSpPr>
        <p:spPr>
          <a:xfrm>
            <a:off x="3429000" y="5506537"/>
            <a:ext cx="679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serialVersionUID</a:t>
            </a:r>
            <a:r>
              <a:rPr lang="fr-FR" dirty="0"/>
              <a:t> + </a:t>
            </a:r>
            <a:r>
              <a:rPr lang="fr-FR" dirty="0" err="1"/>
              <a:t>fully-qualified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+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/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46765-324E-49D4-84C3-B78558186688}"/>
              </a:ext>
            </a:extLst>
          </p:cNvPr>
          <p:cNvSpPr txBox="1"/>
          <p:nvPr/>
        </p:nvSpPr>
        <p:spPr>
          <a:xfrm>
            <a:off x="3419840" y="5846544"/>
            <a:ext cx="688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</a:t>
            </a:r>
            <a:r>
              <a:rPr lang="fr-FR" dirty="0" err="1"/>
              <a:t>Kryo</a:t>
            </a:r>
            <a:r>
              <a:rPr lang="fr-FR" dirty="0"/>
              <a:t> »  </a:t>
            </a:r>
            <a:r>
              <a:rPr lang="fr-FR" dirty="0" err="1"/>
              <a:t>instead</a:t>
            </a:r>
            <a:r>
              <a:rPr lang="fr-FR" dirty="0"/>
              <a:t> of « java.io. »  for </a:t>
            </a:r>
            <a:r>
              <a:rPr lang="fr-FR" dirty="0" err="1"/>
              <a:t>typed</a:t>
            </a:r>
            <a:r>
              <a:rPr lang="fr-FR" dirty="0"/>
              <a:t> / </a:t>
            </a:r>
            <a:r>
              <a:rPr lang="fr-FR" dirty="0" err="1"/>
              <a:t>schema-less</a:t>
            </a:r>
            <a:r>
              <a:rPr lang="fr-FR" dirty="0"/>
              <a:t> messages ! 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better</a:t>
            </a:r>
            <a:r>
              <a:rPr lang="fr-FR" dirty="0"/>
              <a:t> performances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89098-D246-4694-A5E8-4078DF158BFD}"/>
              </a:ext>
            </a:extLst>
          </p:cNvPr>
          <p:cNvSpPr txBox="1"/>
          <p:nvPr/>
        </p:nvSpPr>
        <p:spPr>
          <a:xfrm>
            <a:off x="1337930" y="3325625"/>
            <a:ext cx="348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Messages,  Pulsar Messages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9F8BB0B7-24D3-4C68-9819-03EADF9621F1}"/>
              </a:ext>
            </a:extLst>
          </p:cNvPr>
          <p:cNvSpPr/>
          <p:nvPr/>
        </p:nvSpPr>
        <p:spPr>
          <a:xfrm>
            <a:off x="5874124" y="2165991"/>
            <a:ext cx="3272690" cy="1469056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E1E4-3ADC-4220-B64E-F5795322A82C}"/>
              </a:ext>
            </a:extLst>
          </p:cNvPr>
          <p:cNvSpPr txBox="1"/>
          <p:nvPr/>
        </p:nvSpPr>
        <p:spPr>
          <a:xfrm>
            <a:off x="5848896" y="2365815"/>
            <a:ext cx="316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Hello », 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D6DB2-8A0A-4639-9935-3B81A1027CB8}"/>
              </a:ext>
            </a:extLst>
          </p:cNvPr>
          <p:cNvSpPr txBox="1"/>
          <p:nvPr/>
        </p:nvSpPr>
        <p:spPr>
          <a:xfrm>
            <a:off x="5903184" y="2870463"/>
            <a:ext cx="327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:</a:t>
            </a:r>
          </a:p>
          <a:p>
            <a:r>
              <a:rPr lang="fr-FR" dirty="0"/>
              <a:t>« { </a:t>
            </a:r>
            <a:r>
              <a:rPr lang="fr-FR" dirty="0" err="1"/>
              <a:t>name</a:t>
            </a:r>
            <a:r>
              <a:rPr lang="fr-FR" dirty="0"/>
              <a:t>: String,  </a:t>
            </a:r>
            <a:r>
              <a:rPr lang="fr-FR" dirty="0" err="1"/>
              <a:t>color</a:t>
            </a:r>
            <a:r>
              <a:rPr lang="fr-FR" dirty="0"/>
              <a:t>: String } »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768783-6296-459D-BD00-8D56886EDE87}"/>
              </a:ext>
            </a:extLst>
          </p:cNvPr>
          <p:cNvCxnSpPr/>
          <p:nvPr/>
        </p:nvCxnSpPr>
        <p:spPr>
          <a:xfrm>
            <a:off x="5887236" y="2870463"/>
            <a:ext cx="327269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2154250-5D64-4B72-A0DB-1A3906A5FE1A}"/>
              </a:ext>
            </a:extLst>
          </p:cNvPr>
          <p:cNvSpPr/>
          <p:nvPr/>
        </p:nvSpPr>
        <p:spPr>
          <a:xfrm>
            <a:off x="9447028" y="2223391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8DBDC2-7B5B-49A7-B3F3-27BAC2F0B36C}"/>
              </a:ext>
            </a:extLst>
          </p:cNvPr>
          <p:cNvSpPr/>
          <p:nvPr/>
        </p:nvSpPr>
        <p:spPr>
          <a:xfrm>
            <a:off x="9474495" y="3007598"/>
            <a:ext cx="281763" cy="56352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C9F53-C292-4AD4-B5ED-E94FB56A15B4}"/>
              </a:ext>
            </a:extLst>
          </p:cNvPr>
          <p:cNvSpPr txBox="1"/>
          <p:nvPr/>
        </p:nvSpPr>
        <p:spPr>
          <a:xfrm>
            <a:off x="9832743" y="2223391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Data  </a:t>
            </a:r>
            <a:r>
              <a:rPr lang="fr-FR" sz="2400" b="1" dirty="0" err="1"/>
              <a:t>Payload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40F2-51B1-4C5B-99DD-87B0515064BB}"/>
              </a:ext>
            </a:extLst>
          </p:cNvPr>
          <p:cNvSpPr txBox="1"/>
          <p:nvPr/>
        </p:nvSpPr>
        <p:spPr>
          <a:xfrm>
            <a:off x="9885409" y="2993136"/>
            <a:ext cx="160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MetaData</a:t>
            </a:r>
            <a:r>
              <a:rPr lang="fr-FR" sz="2400" b="1" dirty="0"/>
              <a:t>  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overhead</a:t>
            </a:r>
            <a:r>
              <a:rPr lang="fr-FR" sz="240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9655C-2E5B-48C5-9729-1E972EA38B00}"/>
              </a:ext>
            </a:extLst>
          </p:cNvPr>
          <p:cNvSpPr txBox="1"/>
          <p:nvPr/>
        </p:nvSpPr>
        <p:spPr>
          <a:xfrm>
            <a:off x="3476847" y="4801816"/>
            <a:ext cx="724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ULTRA compression of millions of </a:t>
            </a:r>
            <a:r>
              <a:rPr lang="fr-FR" dirty="0" err="1"/>
              <a:t>rows</a:t>
            </a:r>
            <a:r>
              <a:rPr lang="fr-FR" dirty="0"/>
              <a:t> (</a:t>
            </a:r>
            <a:r>
              <a:rPr lang="fr-FR" dirty="0" err="1"/>
              <a:t>dictionnary</a:t>
            </a:r>
            <a:r>
              <a:rPr lang="fr-FR" dirty="0"/>
              <a:t>, </a:t>
            </a:r>
            <a:r>
              <a:rPr lang="fr-FR" dirty="0" err="1"/>
              <a:t>incremental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94240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67AF-182C-448C-B57A-59C2949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82" y="-640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&lt;-&gt; Java Object </a:t>
            </a:r>
            <a:r>
              <a:rPr lang="fr-FR" dirty="0" err="1"/>
              <a:t>method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9AFCC-2ED7-45AD-B134-DA2E67250079}"/>
              </a:ext>
            </a:extLst>
          </p:cNvPr>
          <p:cNvCxnSpPr>
            <a:cxnSpLocks/>
          </p:cNvCxnSpPr>
          <p:nvPr/>
        </p:nvCxnSpPr>
        <p:spPr>
          <a:xfrm>
            <a:off x="5073306" y="1645571"/>
            <a:ext cx="0" cy="50037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9A52AC-1F60-4BEE-A640-CA5EB1BE6567}"/>
              </a:ext>
            </a:extLst>
          </p:cNvPr>
          <p:cNvCxnSpPr>
            <a:cxnSpLocks/>
          </p:cNvCxnSpPr>
          <p:nvPr/>
        </p:nvCxnSpPr>
        <p:spPr>
          <a:xfrm>
            <a:off x="4929871" y="1645571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253C2C-07AD-4A12-94CE-7A34C7A8A59A}"/>
              </a:ext>
            </a:extLst>
          </p:cNvPr>
          <p:cNvSpPr txBox="1"/>
          <p:nvPr/>
        </p:nvSpPr>
        <p:spPr>
          <a:xfrm>
            <a:off x="4265666" y="965388"/>
            <a:ext cx="19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Thread</a:t>
            </a:r>
            <a:br>
              <a:rPr lang="fr-FR" dirty="0"/>
            </a:br>
            <a:r>
              <a:rPr lang="fr-FR" dirty="0"/>
              <a:t>(Tomcat, </a:t>
            </a:r>
            <a:r>
              <a:rPr lang="fr-FR" dirty="0" err="1"/>
              <a:t>Netty</a:t>
            </a:r>
            <a:r>
              <a:rPr lang="fr-FR" dirty="0"/>
              <a:t>, 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DD4961-2045-475D-8A0F-3ED8CCEED90C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5B5464-5B34-49BD-938C-0405BA1F27FA}"/>
              </a:ext>
            </a:extLst>
          </p:cNvPr>
          <p:cNvSpPr txBox="1"/>
          <p:nvPr/>
        </p:nvSpPr>
        <p:spPr>
          <a:xfrm>
            <a:off x="5198811" y="1893134"/>
            <a:ext cx="659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DispatcherServlet.handle</a:t>
            </a:r>
            <a:r>
              <a:rPr lang="fr-FR" dirty="0"/>
              <a:t>( </a:t>
            </a:r>
            <a:r>
              <a:rPr lang="fr-FR" dirty="0" err="1"/>
              <a:t>httpServletRequest</a:t>
            </a:r>
            <a:r>
              <a:rPr lang="fr-FR" dirty="0"/>
              <a:t>, </a:t>
            </a:r>
            <a:r>
              <a:rPr lang="fr-FR" dirty="0" err="1"/>
              <a:t>httpServletResponse</a:t>
            </a:r>
            <a:r>
              <a:rPr lang="fr-FR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284364-B06D-4555-AACE-FD597D50BB6F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59FB6B-D35A-4FDA-87BA-16AEBE4C12CB}"/>
              </a:ext>
            </a:extLst>
          </p:cNvPr>
          <p:cNvSpPr txBox="1"/>
          <p:nvPr/>
        </p:nvSpPr>
        <p:spPr>
          <a:xfrm>
            <a:off x="7156720" y="3704654"/>
            <a:ext cx="39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  <a:r>
              <a:rPr lang="fr-FR" dirty="0" err="1"/>
              <a:t>called</a:t>
            </a:r>
            <a:r>
              <a:rPr lang="fr-FR" dirty="0"/>
              <a:t> by introspection</a:t>
            </a:r>
          </a:p>
          <a:p>
            <a:r>
              <a:rPr lang="fr-FR" dirty="0"/>
              <a:t>@RequestMapping  </a:t>
            </a:r>
          </a:p>
          <a:p>
            <a:r>
              <a:rPr lang="fr-FR" dirty="0"/>
              <a:t>Output </a:t>
            </a:r>
            <a:r>
              <a:rPr lang="fr-FR" dirty="0" err="1"/>
              <a:t>method</a:t>
            </a:r>
            <a:r>
              <a:rPr lang="fr-FR" dirty="0"/>
              <a:t>(Input..) { …}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A1CFC6-EE64-4EF0-A2ED-BD8F6D0B07CB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E3C162-0E8E-4CC0-9DC4-33C8E4B5E57F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6CEA1F-B01D-46B5-980B-3DBCA0AAC8DE}"/>
              </a:ext>
            </a:extLst>
          </p:cNvPr>
          <p:cNvSpPr txBox="1"/>
          <p:nvPr/>
        </p:nvSpPr>
        <p:spPr>
          <a:xfrm>
            <a:off x="6351470" y="2686072"/>
            <a:ext cx="5222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</a:t>
            </a:r>
            <a:r>
              <a:rPr lang="fr-FR" sz="2400" b="1" dirty="0"/>
              <a:t>JSON -&gt; Java Object </a:t>
            </a:r>
          </a:p>
          <a:p>
            <a:r>
              <a:rPr lang="fr-FR" sz="2400" dirty="0"/>
              <a:t>              (</a:t>
            </a:r>
            <a:r>
              <a:rPr lang="fr-FR" sz="2400" dirty="0" err="1"/>
              <a:t>RequestBody</a:t>
            </a:r>
            <a:r>
              <a:rPr lang="fr-FR" sz="2400" dirty="0"/>
              <a:t> -&gt; </a:t>
            </a:r>
            <a:r>
              <a:rPr lang="fr-FR" sz="2400" dirty="0" err="1"/>
              <a:t>method</a:t>
            </a:r>
            <a:r>
              <a:rPr lang="fr-FR" sz="2400" dirty="0"/>
              <a:t> param)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03806-5616-445D-805B-DB9619585611}"/>
              </a:ext>
            </a:extLst>
          </p:cNvPr>
          <p:cNvSpPr txBox="1"/>
          <p:nvPr/>
        </p:nvSpPr>
        <p:spPr>
          <a:xfrm>
            <a:off x="6383612" y="5040598"/>
            <a:ext cx="5598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 </a:t>
            </a:r>
            <a:r>
              <a:rPr lang="fr-FR" sz="2400" b="1" dirty="0"/>
              <a:t>Java Object -&gt; JSON</a:t>
            </a:r>
          </a:p>
          <a:p>
            <a:r>
              <a:rPr lang="fr-FR" sz="2400" dirty="0"/>
              <a:t>                 (</a:t>
            </a:r>
            <a:r>
              <a:rPr lang="fr-FR" sz="2400" dirty="0" err="1"/>
              <a:t>method</a:t>
            </a:r>
            <a:r>
              <a:rPr lang="fr-FR" sz="2400" dirty="0"/>
              <a:t> return -&gt; </a:t>
            </a:r>
            <a:r>
              <a:rPr lang="fr-FR" sz="2400" dirty="0" err="1"/>
              <a:t>ResponseBody</a:t>
            </a:r>
            <a:r>
              <a:rPr lang="fr-FR" sz="2400" dirty="0"/>
              <a:t>)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DEE26E2-0D6D-47A6-ADDC-B693B57938F0}"/>
              </a:ext>
            </a:extLst>
          </p:cNvPr>
          <p:cNvSpPr/>
          <p:nvPr/>
        </p:nvSpPr>
        <p:spPr>
          <a:xfrm rot="16200000">
            <a:off x="721484" y="358823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7688C-E918-48F1-8874-D18E8F547F6B}"/>
              </a:ext>
            </a:extLst>
          </p:cNvPr>
          <p:cNvSpPr txBox="1"/>
          <p:nvPr/>
        </p:nvSpPr>
        <p:spPr>
          <a:xfrm>
            <a:off x="0" y="3581851"/>
            <a:ext cx="20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/ TCP-IP Socket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B20BEB3-ACCB-491D-9E29-3B2AA7F2215A}"/>
              </a:ext>
            </a:extLst>
          </p:cNvPr>
          <p:cNvSpPr/>
          <p:nvPr/>
        </p:nvSpPr>
        <p:spPr>
          <a:xfrm rot="16200000">
            <a:off x="2380422" y="2504661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F9013-6B86-472A-BDC8-E328E7FD2781}"/>
              </a:ext>
            </a:extLst>
          </p:cNvPr>
          <p:cNvSpPr txBox="1"/>
          <p:nvPr/>
        </p:nvSpPr>
        <p:spPr>
          <a:xfrm>
            <a:off x="1294450" y="2266122"/>
            <a:ext cx="1289228" cy="36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Socket.read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F95AE-2DCC-46F2-A26E-1D609CC79122}"/>
              </a:ext>
            </a:extLst>
          </p:cNvPr>
          <p:cNvSpPr txBox="1"/>
          <p:nvPr/>
        </p:nvSpPr>
        <p:spPr>
          <a:xfrm>
            <a:off x="1206333" y="5502263"/>
            <a:ext cx="15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Socket.write</a:t>
            </a:r>
            <a:endParaRPr lang="fr-FR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AE2F657-EBC8-41D7-AF0E-D37EE8376FFD}"/>
              </a:ext>
            </a:extLst>
          </p:cNvPr>
          <p:cNvSpPr/>
          <p:nvPr/>
        </p:nvSpPr>
        <p:spPr>
          <a:xfrm rot="16200000" flipV="1">
            <a:off x="2329368" y="5746303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903D8-5CB9-4D20-B66F-19E1EFEBA517}"/>
              </a:ext>
            </a:extLst>
          </p:cNvPr>
          <p:cNvSpPr txBox="1"/>
          <p:nvPr/>
        </p:nvSpPr>
        <p:spPr>
          <a:xfrm>
            <a:off x="2861399" y="2088888"/>
            <a:ext cx="2039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2.0 VERB /</a:t>
            </a:r>
            <a:r>
              <a:rPr lang="fr-FR" dirty="0" err="1"/>
              <a:t>path</a:t>
            </a:r>
            <a:endParaRPr lang="fr-FR" dirty="0"/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02AA4-DB58-4E71-A5BF-544E3712786A}"/>
              </a:ext>
            </a:extLst>
          </p:cNvPr>
          <p:cNvSpPr txBox="1"/>
          <p:nvPr/>
        </p:nvSpPr>
        <p:spPr>
          <a:xfrm>
            <a:off x="2875851" y="5378595"/>
            <a:ext cx="1466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</a:t>
            </a:r>
          </a:p>
          <a:p>
            <a:r>
              <a:rPr lang="fr-FR" dirty="0"/>
              <a:t>header=value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{ </a:t>
            </a:r>
            <a:r>
              <a:rPr lang="fr-FR" dirty="0" err="1"/>
              <a:t>json</a:t>
            </a:r>
            <a:r>
              <a:rPr lang="fr-FR" dirty="0"/>
              <a:t> body }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CE9557F-C284-4745-BEED-94341C97C6C8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13E62-E38D-48F1-ABE4-137A7AF4F46E}"/>
              </a:ext>
            </a:extLst>
          </p:cNvPr>
          <p:cNvSpPr txBox="1"/>
          <p:nvPr/>
        </p:nvSpPr>
        <p:spPr>
          <a:xfrm>
            <a:off x="5548735" y="23310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4DD84B-8069-46D6-8DF4-8ED5E0F34E89}"/>
              </a:ext>
            </a:extLst>
          </p:cNvPr>
          <p:cNvSpPr txBox="1"/>
          <p:nvPr/>
        </p:nvSpPr>
        <p:spPr>
          <a:xfrm>
            <a:off x="5656495" y="58624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F854113-493B-4F66-B7FA-69DC8C287008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D22B448-F0C6-442E-BB7A-D20D77D75FBF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BC7716-DF98-444A-8BF3-4D43D7CD419D}"/>
              </a:ext>
            </a:extLst>
          </p:cNvPr>
          <p:cNvSpPr txBox="1"/>
          <p:nvPr/>
        </p:nvSpPr>
        <p:spPr>
          <a:xfrm>
            <a:off x="6178944" y="3348466"/>
            <a:ext cx="12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60B960-9C8F-4E60-91B3-D3F976DEE5BC}"/>
              </a:ext>
            </a:extLst>
          </p:cNvPr>
          <p:cNvSpPr txBox="1"/>
          <p:nvPr/>
        </p:nvSpPr>
        <p:spPr>
          <a:xfrm>
            <a:off x="6125060" y="4684415"/>
            <a:ext cx="124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Object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1FB3342-D533-4085-97CF-514BCB68D51C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2F74563-BDEC-43ED-A4D1-2D2A8F5B659F}"/>
              </a:ext>
            </a:extLst>
          </p:cNvPr>
          <p:cNvSpPr/>
          <p:nvPr/>
        </p:nvSpPr>
        <p:spPr>
          <a:xfrm rot="16200000">
            <a:off x="1664509" y="3929135"/>
            <a:ext cx="268153" cy="325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BE1CE333-302F-48E6-B365-38EAAECB2344}"/>
              </a:ext>
            </a:extLst>
          </p:cNvPr>
          <p:cNvSpPr/>
          <p:nvPr/>
        </p:nvSpPr>
        <p:spPr>
          <a:xfrm rot="16200000" flipV="1">
            <a:off x="1659055" y="4169598"/>
            <a:ext cx="246393" cy="344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56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6007"/>
            <a:ext cx="10515600" cy="1150592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JavaScript &lt;-&gt; </a:t>
            </a:r>
            <a:r>
              <a:rPr lang="fr-FR" sz="3600" dirty="0" err="1"/>
              <a:t>Json</a:t>
            </a:r>
            <a:r>
              <a:rPr lang="fr-FR" sz="3600" dirty="0"/>
              <a:t> (JavaScript Object Notation) &lt;-&gt; Java</a:t>
            </a:r>
            <a:endParaRPr lang="fr-F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356546" y="5870658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193971" y="4061594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56" y="4101741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6252649" y="4817631"/>
            <a:ext cx="199087" cy="2079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5769456" y="5919509"/>
            <a:ext cx="1106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</a:p>
          <a:p>
            <a:r>
              <a:rPr lang="fr-FR" b="1" dirty="0" err="1"/>
              <a:t>encoding</a:t>
            </a:r>
            <a:r>
              <a:rPr lang="fr-FR" dirty="0"/>
              <a:t>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436210" y="4393701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10076151" y="60007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6200000">
            <a:off x="4540053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61" y="3850375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78" y="4295241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593FA-5CD1-4AF9-A684-95A60FEC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52" y="2268602"/>
            <a:ext cx="3032697" cy="954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96B86B-1B68-4EDD-A221-0DE79326D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150" y="2172395"/>
            <a:ext cx="3541850" cy="1010197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8D04D1FF-EED4-45A5-8998-351ADD08A900}"/>
              </a:ext>
            </a:extLst>
          </p:cNvPr>
          <p:cNvSpPr/>
          <p:nvPr/>
        </p:nvSpPr>
        <p:spPr>
          <a:xfrm rot="16200000">
            <a:off x="7789081" y="4030236"/>
            <a:ext cx="336998" cy="822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7DDC1A-82D7-4F06-8756-9AC30433DA10}"/>
              </a:ext>
            </a:extLst>
          </p:cNvPr>
          <p:cNvSpPr txBox="1"/>
          <p:nvPr/>
        </p:nvSpPr>
        <p:spPr>
          <a:xfrm>
            <a:off x="973341" y="1166061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Script</a:t>
            </a:r>
            <a:r>
              <a:rPr lang="fr-FR" dirty="0"/>
              <a:t> (</a:t>
            </a:r>
            <a:r>
              <a:rPr lang="fr-FR" dirty="0" err="1"/>
              <a:t>untyped</a:t>
            </a:r>
            <a:r>
              <a:rPr lang="fr-FR" dirty="0"/>
              <a:t> </a:t>
            </a:r>
            <a:r>
              <a:rPr lang="fr-FR" dirty="0" err="1"/>
              <a:t>interpreter</a:t>
            </a:r>
            <a:r>
              <a:rPr lang="fr-FR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912FD6-F1D7-47CC-92E5-186FE1D4457C}"/>
              </a:ext>
            </a:extLst>
          </p:cNvPr>
          <p:cNvSpPr txBox="1"/>
          <p:nvPr/>
        </p:nvSpPr>
        <p:spPr>
          <a:xfrm>
            <a:off x="5195230" y="1166061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DATA</a:t>
            </a:r>
            <a:r>
              <a:rPr lang="fr-FR" dirty="0"/>
              <a:t> format (no </a:t>
            </a:r>
            <a:r>
              <a:rPr lang="fr-FR" dirty="0" err="1"/>
              <a:t>schema</a:t>
            </a:r>
            <a:r>
              <a:rPr lang="fr-FR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DD52FD-C52C-48DC-805B-516B09520AD6}"/>
              </a:ext>
            </a:extLst>
          </p:cNvPr>
          <p:cNvSpPr txBox="1"/>
          <p:nvPr/>
        </p:nvSpPr>
        <p:spPr>
          <a:xfrm>
            <a:off x="8736873" y="1174393"/>
            <a:ext cx="16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Langage</a:t>
            </a:r>
            <a:r>
              <a:rPr lang="fr-FR" dirty="0"/>
              <a:t> (</a:t>
            </a:r>
            <a:r>
              <a:rPr lang="fr-FR" dirty="0" err="1"/>
              <a:t>typed</a:t>
            </a:r>
            <a:r>
              <a:rPr lang="fr-FR" dirty="0"/>
              <a:t>)</a:t>
            </a:r>
          </a:p>
        </p:txBody>
      </p:sp>
      <p:pic>
        <p:nvPicPr>
          <p:cNvPr id="44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63284368-36A7-4D86-9093-749C42B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2" y="4022294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A9F12F-72C9-4546-A4F1-09085BC58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0" y="1527216"/>
            <a:ext cx="3915771" cy="22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4CF9-9B8D-40E2-BE0D-E1B0B08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83" y="57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JSON : Open &amp; </a:t>
            </a:r>
            <a:r>
              <a:rPr lang="fr-FR" dirty="0" err="1"/>
              <a:t>DeFacto</a:t>
            </a:r>
            <a:r>
              <a:rPr lang="fr-FR" dirty="0"/>
              <a:t> Standard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Portability</a:t>
            </a:r>
            <a:r>
              <a:rPr lang="fr-FR" dirty="0"/>
              <a:t>, </a:t>
            </a:r>
            <a:r>
              <a:rPr lang="fr-FR" dirty="0" err="1"/>
              <a:t>Simplicity</a:t>
            </a:r>
            <a:r>
              <a:rPr lang="fr-FR" dirty="0"/>
              <a:t>,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B6D9-5389-429F-A0CF-9D1A26AAE6DB}"/>
              </a:ext>
            </a:extLst>
          </p:cNvPr>
          <p:cNvSpPr txBox="1"/>
          <p:nvPr/>
        </p:nvSpPr>
        <p:spPr>
          <a:xfrm>
            <a:off x="1259930" y="3755522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Web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endParaRPr lang="fr-FR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0AAB6E2-7718-47F5-9B20-BF6F94C31D6C}"/>
              </a:ext>
            </a:extLst>
          </p:cNvPr>
          <p:cNvSpPr/>
          <p:nvPr/>
        </p:nvSpPr>
        <p:spPr>
          <a:xfrm rot="16200000">
            <a:off x="2097355" y="1946458"/>
            <a:ext cx="182468" cy="35333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5238-1E9B-49BF-A9D7-DE1B90D3362C}"/>
              </a:ext>
            </a:extLst>
          </p:cNvPr>
          <p:cNvSpPr txBox="1"/>
          <p:nvPr/>
        </p:nvSpPr>
        <p:spPr>
          <a:xfrm>
            <a:off x="1350026" y="5888582"/>
            <a:ext cx="272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API</a:t>
            </a:r>
            <a:r>
              <a:rPr lang="fr-FR" dirty="0"/>
              <a:t> </a:t>
            </a:r>
            <a:r>
              <a:rPr lang="fr-FR" b="1" dirty="0" err="1"/>
              <a:t>Front-End</a:t>
            </a:r>
            <a:r>
              <a:rPr lang="fr-FR" dirty="0"/>
              <a:t> (app-to-app)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4BD0E48-B2F1-4356-AD5D-C08162C331F7}"/>
              </a:ext>
            </a:extLst>
          </p:cNvPr>
          <p:cNvSpPr/>
          <p:nvPr/>
        </p:nvSpPr>
        <p:spPr>
          <a:xfrm rot="16200000">
            <a:off x="2239164" y="3679760"/>
            <a:ext cx="211792" cy="398558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C739B389-82F0-47E6-B989-2D755C75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54" y="1774636"/>
            <a:ext cx="1567484" cy="7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endency Injection in TypeScript | by Dudu Popkhadze | Level Up Coding">
            <a:extLst>
              <a:ext uri="{FF2B5EF4-FFF2-40B4-BE49-F238E27FC236}">
                <a16:creationId xmlns:a16="http://schemas.microsoft.com/office/drawing/2014/main" id="{8218EB1D-89C7-497F-A853-041CF2E3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33" y="2577650"/>
            <a:ext cx="1117226" cy="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BA38456F-1DAA-43CA-B9BC-328EDA44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19" y="4749049"/>
            <a:ext cx="1679014" cy="5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B7537CF-333E-4A9B-9DDE-35E755D946D5}"/>
              </a:ext>
            </a:extLst>
          </p:cNvPr>
          <p:cNvSpPr/>
          <p:nvPr/>
        </p:nvSpPr>
        <p:spPr>
          <a:xfrm rot="16200000">
            <a:off x="7116666" y="3253983"/>
            <a:ext cx="506896" cy="105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DA1D614-7A4E-45A9-B060-3CED98BEB780}"/>
              </a:ext>
            </a:extLst>
          </p:cNvPr>
          <p:cNvSpPr/>
          <p:nvPr/>
        </p:nvSpPr>
        <p:spPr>
          <a:xfrm rot="16200000" flipV="1">
            <a:off x="7363244" y="3745698"/>
            <a:ext cx="506896" cy="973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8D340E4-0431-4F7F-A089-4C3B3E7A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80" y="2999124"/>
            <a:ext cx="989901" cy="4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JSON? The most important questions explained simply">
            <a:extLst>
              <a:ext uri="{FF2B5EF4-FFF2-40B4-BE49-F238E27FC236}">
                <a16:creationId xmlns:a16="http://schemas.microsoft.com/office/drawing/2014/main" id="{A0136931-5E14-4A1A-B2C3-12637DBB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94" y="3667664"/>
            <a:ext cx="1494521" cy="6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3EF211A0-9BA4-4DB1-B705-109868CB72DF}"/>
              </a:ext>
            </a:extLst>
          </p:cNvPr>
          <p:cNvSpPr/>
          <p:nvPr/>
        </p:nvSpPr>
        <p:spPr>
          <a:xfrm rot="16200000">
            <a:off x="7264207" y="4517882"/>
            <a:ext cx="161696" cy="233403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85D9-20CC-4AE2-A883-F007A848CC98}"/>
              </a:ext>
            </a:extLst>
          </p:cNvPr>
          <p:cNvSpPr txBox="1"/>
          <p:nvPr/>
        </p:nvSpPr>
        <p:spPr>
          <a:xfrm>
            <a:off x="6564804" y="5765746"/>
            <a:ext cx="2208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Network</a:t>
            </a:r>
            <a:r>
              <a:rPr lang="fr-FR" dirty="0"/>
              <a:t> </a:t>
            </a:r>
          </a:p>
          <a:p>
            <a:r>
              <a:rPr lang="fr-FR" dirty="0" err="1"/>
              <a:t>connection+encoding</a:t>
            </a:r>
            <a:endParaRPr lang="fr-FR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1583451-E3C0-4C6B-B58E-9A5A6BC1F3C9}"/>
              </a:ext>
            </a:extLst>
          </p:cNvPr>
          <p:cNvSpPr/>
          <p:nvPr/>
        </p:nvSpPr>
        <p:spPr>
          <a:xfrm rot="16200000">
            <a:off x="10323894" y="4239938"/>
            <a:ext cx="199086" cy="285252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FD5A-3AD4-4F16-9CD7-1A9AD1222214}"/>
              </a:ext>
            </a:extLst>
          </p:cNvPr>
          <p:cNvSpPr txBox="1"/>
          <p:nvPr/>
        </p:nvSpPr>
        <p:spPr>
          <a:xfrm>
            <a:off x="9641084" y="57657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Back-end</a:t>
            </a:r>
            <a:endParaRPr lang="fr-FR" dirty="0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41AEECB-1262-4A6D-A8EF-0D8DBD572281}"/>
              </a:ext>
            </a:extLst>
          </p:cNvPr>
          <p:cNvSpPr/>
          <p:nvPr/>
        </p:nvSpPr>
        <p:spPr>
          <a:xfrm rot="19173672">
            <a:off x="4839334" y="3165720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B455838E-3E52-4B30-9AE2-C00E5B1742FB}"/>
              </a:ext>
            </a:extLst>
          </p:cNvPr>
          <p:cNvSpPr/>
          <p:nvPr/>
        </p:nvSpPr>
        <p:spPr>
          <a:xfrm rot="13377835">
            <a:off x="4837998" y="4325665"/>
            <a:ext cx="336998" cy="5813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9E03-880D-4FA9-B0C2-3571856BC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91" y="4745825"/>
            <a:ext cx="2071635" cy="571301"/>
          </a:xfrm>
          <a:prstGeom prst="rect">
            <a:avLst/>
          </a:prstGeom>
        </p:spPr>
      </p:pic>
      <p:pic>
        <p:nvPicPr>
          <p:cNvPr id="1040" name="Picture 16" descr="Hypertext Markup Language — Wikipédia">
            <a:extLst>
              <a:ext uri="{FF2B5EF4-FFF2-40B4-BE49-F238E27FC236}">
                <a16:creationId xmlns:a16="http://schemas.microsoft.com/office/drawing/2014/main" id="{1E4534C3-F7C3-4A56-BAF6-C00DC516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6" y="2446410"/>
            <a:ext cx="756004" cy="7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uvelle version de Spring Boot, prêt pour les applications réactives dans  le cloud">
            <a:extLst>
              <a:ext uri="{FF2B5EF4-FFF2-40B4-BE49-F238E27FC236}">
                <a16:creationId xmlns:a16="http://schemas.microsoft.com/office/drawing/2014/main" id="{A2CD888C-D7B0-471A-B868-01938703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270" y="2333795"/>
            <a:ext cx="1735323" cy="9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ut comprendre à Java - ZDNet">
            <a:extLst>
              <a:ext uri="{FF2B5EF4-FFF2-40B4-BE49-F238E27FC236}">
                <a16:creationId xmlns:a16="http://schemas.microsoft.com/office/drawing/2014/main" id="{E8B5F1D3-346C-48D1-A714-2D9AB5C8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76" y="4498654"/>
            <a:ext cx="1494521" cy="8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programmation orientée objet en JavaScript pour les nuls - Demonixis  Games">
            <a:extLst>
              <a:ext uri="{FF2B5EF4-FFF2-40B4-BE49-F238E27FC236}">
                <a16:creationId xmlns:a16="http://schemas.microsoft.com/office/drawing/2014/main" id="{54747EEC-AC15-4E84-96F5-E895965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29" y="2279156"/>
            <a:ext cx="1090512" cy="10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848029-D847-4CEA-AA08-E325C4DCD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7270" y="3322933"/>
            <a:ext cx="3194648" cy="535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ECD1-1F8E-40E3-9700-D99B816C72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7270" y="3959465"/>
            <a:ext cx="1494521" cy="6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" y="-82136"/>
            <a:ext cx="12138694" cy="132556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Http </a:t>
            </a:r>
            <a:r>
              <a:rPr lang="fr-FR" sz="3600" dirty="0" err="1"/>
              <a:t>Request</a:t>
            </a:r>
            <a:r>
              <a:rPr lang="fr-FR" sz="3600" dirty="0"/>
              <a:t> &lt;-&gt; Spring Java </a:t>
            </a:r>
            <a:r>
              <a:rPr lang="fr-FR" sz="3600" dirty="0" err="1"/>
              <a:t>Mappings</a:t>
            </a:r>
            <a:br>
              <a:rPr lang="fr-FR" sz="3600" dirty="0"/>
            </a:br>
            <a:r>
              <a:rPr lang="fr-FR" sz="3600" dirty="0"/>
              <a:t>@RequestMapping, @{Get|Post|..}Mapping, @RequestBody 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198D-D72F-4803-85EF-A13BE1A6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9" y="1596060"/>
            <a:ext cx="11995178" cy="2308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258C0-1467-470D-8080-BBC5982D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2" y="4609330"/>
            <a:ext cx="10724039" cy="1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8B2240-5158-457D-AF66-A2BB1ACD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Unmarshalling</a:t>
            </a:r>
            <a:endParaRPr lang="fr-FR" sz="4000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E27791EA-8EFA-4204-8A53-E45299A55E11}"/>
              </a:ext>
            </a:extLst>
          </p:cNvPr>
          <p:cNvSpPr/>
          <p:nvPr/>
        </p:nvSpPr>
        <p:spPr>
          <a:xfrm>
            <a:off x="1157908" y="1979714"/>
            <a:ext cx="760344" cy="38943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D9CF2-1711-46CC-A7B8-BF63AC98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65781"/>
            <a:ext cx="6036366" cy="209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0F404-F1CD-44D0-B9A1-A69CBA59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429000"/>
            <a:ext cx="8789504" cy="32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FC98-1B2D-4128-B1BE-09B4D79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Equivalent Explicit </a:t>
            </a:r>
            <a:r>
              <a:rPr lang="fr-FR" sz="4000" dirty="0" err="1"/>
              <a:t>Json</a:t>
            </a:r>
            <a:r>
              <a:rPr lang="fr-FR" sz="4000" dirty="0"/>
              <a:t> </a:t>
            </a:r>
            <a:r>
              <a:rPr lang="fr-FR" sz="4000" dirty="0" err="1"/>
              <a:t>Marshalling</a:t>
            </a:r>
            <a:endParaRPr lang="fr-F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E26BC-C9F6-408B-9028-42F2E81F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1" y="1644097"/>
            <a:ext cx="8372475" cy="156210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6E736A7B-E81E-4432-9439-DB99DE1BAAC4}"/>
              </a:ext>
            </a:extLst>
          </p:cNvPr>
          <p:cNvSpPr/>
          <p:nvPr/>
        </p:nvSpPr>
        <p:spPr>
          <a:xfrm>
            <a:off x="1008821" y="2932043"/>
            <a:ext cx="760344" cy="30662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95F-ABC9-4A8D-9CEA-E9B18BDB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4" y="3620483"/>
            <a:ext cx="9742004" cy="26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949A-641B-4532-B4D5-B2BA0AC1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6558"/>
            <a:ext cx="10515600" cy="1325563"/>
          </a:xfrm>
        </p:spPr>
        <p:txBody>
          <a:bodyPr/>
          <a:lstStyle/>
          <a:p>
            <a:r>
              <a:rPr lang="fr-FR" dirty="0"/>
              <a:t>Explicit Equivalent, </a:t>
            </a:r>
            <a:r>
              <a:rPr lang="fr-FR" dirty="0" err="1"/>
              <a:t>with</a:t>
            </a:r>
            <a:r>
              <a:rPr lang="fr-FR" dirty="0"/>
              <a:t> http </a:t>
            </a:r>
            <a:r>
              <a:rPr lang="fr-FR" dirty="0" err="1"/>
              <a:t>Status</a:t>
            </a:r>
            <a:r>
              <a:rPr lang="fr-FR" dirty="0"/>
              <a:t> +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8641D-CFD9-4E22-B516-D2FC06EE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2" y="1102549"/>
            <a:ext cx="11242813" cy="25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600F3-1E14-4D35-A972-D75907B4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9" y="3811816"/>
            <a:ext cx="7293043" cy="29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BF-4B87-4E99-A71B-E0D9D2FB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Naive</a:t>
            </a:r>
            <a:r>
              <a:rPr lang="fr-FR" dirty="0"/>
              <a:t> (Not </a:t>
            </a:r>
            <a:r>
              <a:rPr lang="fr-FR" dirty="0" err="1"/>
              <a:t>working</a:t>
            </a:r>
            <a:r>
              <a:rPr lang="fr-FR" dirty="0"/>
              <a:t>) @Entity to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88D0-E2B5-49FB-8E9E-122E765B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0" y="1537840"/>
            <a:ext cx="7682948" cy="451757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2D9C9F1-2B6C-4A9A-873F-D5004F3159B1}"/>
              </a:ext>
            </a:extLst>
          </p:cNvPr>
          <p:cNvSpPr/>
          <p:nvPr/>
        </p:nvSpPr>
        <p:spPr>
          <a:xfrm>
            <a:off x="6702286" y="5066470"/>
            <a:ext cx="3013713" cy="701239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AA918-FFEA-43E3-84FB-A3D28B02ADA1}"/>
              </a:ext>
            </a:extLst>
          </p:cNvPr>
          <p:cNvSpPr txBox="1"/>
          <p:nvPr/>
        </p:nvSpPr>
        <p:spPr>
          <a:xfrm>
            <a:off x="7165955" y="5121378"/>
            <a:ext cx="219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class </a:t>
            </a:r>
            <a:r>
              <a:rPr lang="fr-FR" dirty="0" err="1"/>
              <a:t>maybe</a:t>
            </a:r>
            <a:endParaRPr lang="fr-FR" dirty="0"/>
          </a:p>
          <a:p>
            <a:r>
              <a:rPr lang="fr-FR" dirty="0"/>
              <a:t> not JSON compatible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802E31C-3D1F-49B7-9B3F-881B2C7FA6CD}"/>
              </a:ext>
            </a:extLst>
          </p:cNvPr>
          <p:cNvSpPr/>
          <p:nvPr/>
        </p:nvSpPr>
        <p:spPr>
          <a:xfrm>
            <a:off x="4165159" y="5409082"/>
            <a:ext cx="3013713" cy="1083793"/>
          </a:xfrm>
          <a:prstGeom prst="wedgeEllipseCallout">
            <a:avLst>
              <a:gd name="adj1" fmla="val -63372"/>
              <a:gd name="adj2" fmla="val -62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5CCB3-7E5D-4FED-880D-41CC4BCB178A}"/>
              </a:ext>
            </a:extLst>
          </p:cNvPr>
          <p:cNvSpPr txBox="1"/>
          <p:nvPr/>
        </p:nvSpPr>
        <p:spPr>
          <a:xfrm>
            <a:off x="4641744" y="5463990"/>
            <a:ext cx="2536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transaction commit</a:t>
            </a:r>
          </a:p>
          <a:p>
            <a:r>
              <a:rPr lang="fr-FR" dirty="0"/>
              <a:t>(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13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C939-A71C-4DC1-B592-878FDAFA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-9207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1 class </a:t>
            </a:r>
            <a:r>
              <a:rPr lang="fr-FR" dirty="0" err="1"/>
              <a:t>Entity</a:t>
            </a:r>
            <a:r>
              <a:rPr lang="fr-FR" dirty="0"/>
              <a:t> = DTO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A087A-6CB7-474F-BA83-5214E9B5445E}"/>
              </a:ext>
            </a:extLst>
          </p:cNvPr>
          <p:cNvSpPr txBox="1"/>
          <p:nvPr/>
        </p:nvSpPr>
        <p:spPr>
          <a:xfrm>
            <a:off x="2743200" y="1754256"/>
            <a:ext cx="604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dirty="0" err="1"/>
              <a:t>internal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PRIVATE, </a:t>
            </a:r>
            <a:r>
              <a:rPr lang="fr-FR" sz="2000" dirty="0" err="1"/>
              <a:t>implementation</a:t>
            </a:r>
            <a:r>
              <a:rPr lang="fr-FR" sz="2000" dirty="0"/>
              <a:t> </a:t>
            </a:r>
            <a:r>
              <a:rPr lang="fr-FR" sz="2000" dirty="0" err="1"/>
              <a:t>specific</a:t>
            </a:r>
            <a:endParaRPr lang="fr-FR" sz="2000" dirty="0"/>
          </a:p>
          <a:p>
            <a:r>
              <a:rPr lang="fr-FR" sz="2000" dirty="0"/>
              <a:t>     !=  </a:t>
            </a:r>
            <a:r>
              <a:rPr lang="fr-FR" sz="2000" dirty="0" err="1"/>
              <a:t>external</a:t>
            </a:r>
            <a:r>
              <a:rPr lang="fr-FR" sz="2000" dirty="0"/>
              <a:t> API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publicly</a:t>
            </a:r>
            <a:r>
              <a:rPr lang="fr-FR" sz="2000" dirty="0"/>
              <a:t> </a:t>
            </a:r>
            <a:r>
              <a:rPr lang="fr-FR" sz="2000" dirty="0" err="1"/>
              <a:t>specified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C49D5-4030-4F1F-8583-64D6825D603E}"/>
              </a:ext>
            </a:extLst>
          </p:cNvPr>
          <p:cNvSpPr txBox="1"/>
          <p:nvPr/>
        </p:nvSpPr>
        <p:spPr>
          <a:xfrm>
            <a:off x="2743200" y="3616187"/>
            <a:ext cx="7473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 projection-</a:t>
            </a:r>
            <a:r>
              <a:rPr lang="fr-FR" sz="2000" dirty="0" err="1"/>
              <a:t>cuts</a:t>
            </a:r>
            <a:r>
              <a:rPr lang="fr-FR" sz="2000" dirty="0"/>
              <a:t> for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graph </a:t>
            </a:r>
          </a:p>
          <a:p>
            <a:r>
              <a:rPr lang="fr-FR" sz="2000" dirty="0"/>
              <a:t>   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cyclic</a:t>
            </a:r>
            <a:r>
              <a:rPr lang="fr-FR" sz="2000" dirty="0"/>
              <a:t> </a:t>
            </a:r>
            <a:r>
              <a:rPr lang="fr-FR" sz="2000" dirty="0" err="1"/>
              <a:t>dependencies</a:t>
            </a:r>
            <a:r>
              <a:rPr lang="fr-FR" sz="2000" dirty="0"/>
              <a:t> parent-</a:t>
            </a:r>
            <a:r>
              <a:rPr lang="fr-FR" sz="2000" dirty="0" err="1"/>
              <a:t>child</a:t>
            </a:r>
            <a:r>
              <a:rPr lang="fr-FR" sz="2000" dirty="0"/>
              <a:t> (@ManyToOne(mappedBy..)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BF40-6939-488C-B5D0-8EB025157654}"/>
              </a:ext>
            </a:extLst>
          </p:cNvPr>
          <p:cNvSpPr txBox="1"/>
          <p:nvPr/>
        </p:nvSpPr>
        <p:spPr>
          <a:xfrm>
            <a:off x="2743200" y="2803843"/>
            <a:ext cx="340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dirty="0" err="1"/>
              <a:t>Decoupling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</a:t>
            </a:r>
            <a:r>
              <a:rPr lang="fr-FR" sz="2000" dirty="0" err="1"/>
              <a:t>evolutivity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8A184-B43F-468E-A971-AD7861CC8EF4}"/>
              </a:ext>
            </a:extLst>
          </p:cNvPr>
          <p:cNvSpPr txBox="1"/>
          <p:nvPr/>
        </p:nvSpPr>
        <p:spPr>
          <a:xfrm>
            <a:off x="2743200" y="5639529"/>
            <a:ext cx="678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5/  Do not use HACKS like @JsonIgnore… (</a:t>
            </a:r>
            <a:r>
              <a:rPr lang="fr-FR" sz="2000" dirty="0" err="1"/>
              <a:t>see</a:t>
            </a:r>
            <a:r>
              <a:rPr lang="fr-FR" sz="2000" dirty="0"/>
              <a:t> 0/, 1/, 2/, 3/, 4/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5158F-4A91-484C-AE0E-3F53D387F873}"/>
              </a:ext>
            </a:extLst>
          </p:cNvPr>
          <p:cNvSpPr txBox="1"/>
          <p:nvPr/>
        </p:nvSpPr>
        <p:spPr>
          <a:xfrm>
            <a:off x="2743200" y="4781746"/>
            <a:ext cx="561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</a:t>
            </a:r>
            <a:r>
              <a:rPr lang="fr-FR" sz="2000" dirty="0" err="1"/>
              <a:t>several</a:t>
            </a:r>
            <a:r>
              <a:rPr lang="fr-FR" sz="2000" dirty="0"/>
              <a:t> DTO classes/APIs for a single </a:t>
            </a:r>
            <a:r>
              <a:rPr lang="fr-FR" sz="2000" dirty="0" err="1"/>
              <a:t>Entity</a:t>
            </a:r>
            <a:r>
              <a:rPr lang="fr-FR" sz="2000" dirty="0"/>
              <a:t>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57A30-2B2F-4E18-91CE-1CAB0197912F}"/>
              </a:ext>
            </a:extLst>
          </p:cNvPr>
          <p:cNvSpPr txBox="1"/>
          <p:nvPr/>
        </p:nvSpPr>
        <p:spPr>
          <a:xfrm>
            <a:off x="2743200" y="1012329"/>
            <a:ext cx="642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0/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except</a:t>
            </a:r>
            <a:r>
              <a:rPr lang="fr-FR" sz="2000" dirty="0"/>
              <a:t> on </a:t>
            </a:r>
            <a:r>
              <a:rPr lang="fr-FR" sz="2000" dirty="0" err="1"/>
              <a:t>simplicitic</a:t>
            </a:r>
            <a:r>
              <a:rPr lang="fr-FR" sz="2000" dirty="0"/>
              <a:t> </a:t>
            </a:r>
            <a:r>
              <a:rPr lang="fr-FR" sz="2000" dirty="0" err="1"/>
              <a:t>entities</a:t>
            </a:r>
            <a:r>
              <a:rPr lang="fr-FR" sz="2000" dirty="0"/>
              <a:t> (Transaction)</a:t>
            </a:r>
          </a:p>
        </p:txBody>
      </p:sp>
    </p:spTree>
    <p:extLst>
      <p:ext uri="{BB962C8B-B14F-4D97-AF65-F5344CB8AC3E}">
        <p14:creationId xmlns:p14="http://schemas.microsoft.com/office/powerpoint/2010/main" val="101658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4E95-B366-40D2-B8E3-F18838D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External</a:t>
            </a:r>
            <a:r>
              <a:rPr lang="fr-FR" dirty="0"/>
              <a:t> Protocol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Marshalling</a:t>
            </a:r>
            <a:r>
              <a:rPr lang="fr-FR" dirty="0"/>
              <a:t>/</a:t>
            </a:r>
            <a:r>
              <a:rPr lang="fr-FR" dirty="0" err="1"/>
              <a:t>Unmarshalling</a:t>
            </a:r>
            <a:r>
              <a:rPr lang="fr-FR" dirty="0"/>
              <a:t> to </a:t>
            </a:r>
            <a:r>
              <a:rPr lang="fr-FR" dirty="0" err="1"/>
              <a:t>Internal</a:t>
            </a:r>
            <a:r>
              <a:rPr lang="fr-FR" dirty="0"/>
              <a:t> Langage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E57217-BD96-4352-9C33-5B170A894A55}"/>
              </a:ext>
            </a:extLst>
          </p:cNvPr>
          <p:cNvCxnSpPr>
            <a:cxnSpLocks/>
          </p:cNvCxnSpPr>
          <p:nvPr/>
        </p:nvCxnSpPr>
        <p:spPr>
          <a:xfrm>
            <a:off x="5614852" y="2266122"/>
            <a:ext cx="0" cy="386632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D8E9E-DF23-4A8F-87C6-8F8C7386EAEE}"/>
              </a:ext>
            </a:extLst>
          </p:cNvPr>
          <p:cNvCxnSpPr>
            <a:cxnSpLocks/>
          </p:cNvCxnSpPr>
          <p:nvPr/>
        </p:nvCxnSpPr>
        <p:spPr>
          <a:xfrm>
            <a:off x="6999325" y="3748939"/>
            <a:ext cx="0" cy="900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30A067-A183-47CE-837A-D6411BE4D214}"/>
              </a:ext>
            </a:extLst>
          </p:cNvPr>
          <p:cNvSpPr txBox="1"/>
          <p:nvPr/>
        </p:nvSpPr>
        <p:spPr>
          <a:xfrm>
            <a:off x="7156720" y="3704654"/>
            <a:ext cx="399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code 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« Skeleton » </a:t>
            </a:r>
            <a:r>
              <a:rPr lang="fr-FR" dirty="0" err="1"/>
              <a:t>implementation</a:t>
            </a:r>
            <a:endParaRPr lang="fr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040024-EE85-402E-9B5F-A6837CB41862}"/>
              </a:ext>
            </a:extLst>
          </p:cNvPr>
          <p:cNvCxnSpPr>
            <a:cxnSpLocks/>
          </p:cNvCxnSpPr>
          <p:nvPr/>
        </p:nvCxnSpPr>
        <p:spPr>
          <a:xfrm>
            <a:off x="6179725" y="2792724"/>
            <a:ext cx="0" cy="7704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F3661-FC76-44BD-B51F-0869169A402A}"/>
              </a:ext>
            </a:extLst>
          </p:cNvPr>
          <p:cNvCxnSpPr>
            <a:cxnSpLocks/>
          </p:cNvCxnSpPr>
          <p:nvPr/>
        </p:nvCxnSpPr>
        <p:spPr>
          <a:xfrm>
            <a:off x="6125060" y="4865204"/>
            <a:ext cx="0" cy="86810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C9B571-7DC5-4E09-971B-E0C6F8EEA783}"/>
              </a:ext>
            </a:extLst>
          </p:cNvPr>
          <p:cNvSpPr txBox="1"/>
          <p:nvPr/>
        </p:nvSpPr>
        <p:spPr>
          <a:xfrm>
            <a:off x="6351470" y="2686072"/>
            <a:ext cx="466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Unmarshalling</a:t>
            </a:r>
            <a:r>
              <a:rPr lang="fr-FR" sz="2400" dirty="0"/>
              <a:t>:  M</a:t>
            </a:r>
            <a:r>
              <a:rPr lang="fr-FR" sz="2400" b="1" dirty="0"/>
              <a:t>essage -&gt; Object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41A9-BA54-45E1-8F5F-A7ED990E8A42}"/>
              </a:ext>
            </a:extLst>
          </p:cNvPr>
          <p:cNvSpPr txBox="1"/>
          <p:nvPr/>
        </p:nvSpPr>
        <p:spPr>
          <a:xfrm>
            <a:off x="6383612" y="5040598"/>
            <a:ext cx="419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Marshalling</a:t>
            </a:r>
            <a:r>
              <a:rPr lang="fr-FR" sz="2400" dirty="0"/>
              <a:t>: </a:t>
            </a:r>
            <a:r>
              <a:rPr lang="fr-FR" sz="2400" b="1" dirty="0"/>
              <a:t>Object -&gt; Message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F197D4D-B5AC-458E-B496-3A046C99FB25}"/>
              </a:ext>
            </a:extLst>
          </p:cNvPr>
          <p:cNvSpPr/>
          <p:nvPr/>
        </p:nvSpPr>
        <p:spPr>
          <a:xfrm rot="16200000">
            <a:off x="1095086" y="2213521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E11633-4E9A-4913-847C-5A6583E4F9BB}"/>
              </a:ext>
            </a:extLst>
          </p:cNvPr>
          <p:cNvSpPr/>
          <p:nvPr/>
        </p:nvSpPr>
        <p:spPr>
          <a:xfrm rot="16200000">
            <a:off x="3116361" y="2580342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A8C2E-BEC5-4AE1-AA40-B122C261905B}"/>
              </a:ext>
            </a:extLst>
          </p:cNvPr>
          <p:cNvSpPr txBox="1"/>
          <p:nvPr/>
        </p:nvSpPr>
        <p:spPr>
          <a:xfrm>
            <a:off x="1935198" y="1804457"/>
            <a:ext cx="350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Receive</a:t>
            </a:r>
            <a:r>
              <a:rPr lang="fr-FR" dirty="0"/>
              <a:t> messages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Input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FC01CCA-B02A-4A33-8C8B-705B714CCD68}"/>
              </a:ext>
            </a:extLst>
          </p:cNvPr>
          <p:cNvSpPr/>
          <p:nvPr/>
        </p:nvSpPr>
        <p:spPr>
          <a:xfrm rot="16200000" flipV="1">
            <a:off x="2928629" y="5513051"/>
            <a:ext cx="307365" cy="46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ABD9A7-033E-43D1-BBCB-95B305AC40D4}"/>
              </a:ext>
            </a:extLst>
          </p:cNvPr>
          <p:cNvSpPr/>
          <p:nvPr/>
        </p:nvSpPr>
        <p:spPr>
          <a:xfrm rot="16200000">
            <a:off x="5723049" y="2551700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135E163-E359-4253-977F-3740C25781A9}"/>
              </a:ext>
            </a:extLst>
          </p:cNvPr>
          <p:cNvSpPr/>
          <p:nvPr/>
        </p:nvSpPr>
        <p:spPr>
          <a:xfrm rot="16200000" flipV="1">
            <a:off x="5716274" y="5524091"/>
            <a:ext cx="307365" cy="48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5AEB543-6E6D-4FB2-9CAC-F44F9374D697}"/>
              </a:ext>
            </a:extLst>
          </p:cNvPr>
          <p:cNvSpPr/>
          <p:nvPr/>
        </p:nvSpPr>
        <p:spPr>
          <a:xfrm rot="16200000">
            <a:off x="6419878" y="3512118"/>
            <a:ext cx="307365" cy="48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81ED5-E1CC-4AF0-B2E5-A50C52CB6778}"/>
              </a:ext>
            </a:extLst>
          </p:cNvPr>
          <p:cNvSpPr txBox="1"/>
          <p:nvPr/>
        </p:nvSpPr>
        <p:spPr>
          <a:xfrm>
            <a:off x="6178944" y="33484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BB318-1033-44C8-B450-9959A284B350}"/>
              </a:ext>
            </a:extLst>
          </p:cNvPr>
          <p:cNvSpPr txBox="1"/>
          <p:nvPr/>
        </p:nvSpPr>
        <p:spPr>
          <a:xfrm>
            <a:off x="6125060" y="468441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E16F61B-0ADE-4A31-A7B9-028496421F76}"/>
              </a:ext>
            </a:extLst>
          </p:cNvPr>
          <p:cNvSpPr/>
          <p:nvPr/>
        </p:nvSpPr>
        <p:spPr>
          <a:xfrm rot="16200000" flipV="1">
            <a:off x="6418894" y="4416367"/>
            <a:ext cx="307365" cy="50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7DFFB-C0FE-483F-AA3B-DD0B4BF3286E}"/>
              </a:ext>
            </a:extLst>
          </p:cNvPr>
          <p:cNvSpPr txBox="1"/>
          <p:nvPr/>
        </p:nvSpPr>
        <p:spPr>
          <a:xfrm>
            <a:off x="5636618" y="2276284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90962-6D5E-4ED1-B210-3EE9DEE65BFA}"/>
              </a:ext>
            </a:extLst>
          </p:cNvPr>
          <p:cNvSpPr txBox="1"/>
          <p:nvPr/>
        </p:nvSpPr>
        <p:spPr>
          <a:xfrm>
            <a:off x="5683596" y="5922776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6F0FA25-D6EA-4965-AA6D-F4B24334630D}"/>
              </a:ext>
            </a:extLst>
          </p:cNvPr>
          <p:cNvSpPr/>
          <p:nvPr/>
        </p:nvSpPr>
        <p:spPr>
          <a:xfrm rot="16200000">
            <a:off x="1085507" y="5118057"/>
            <a:ext cx="268153" cy="1254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947B4-D79B-4DE4-9F82-C7BA7B49E36B}"/>
              </a:ext>
            </a:extLst>
          </p:cNvPr>
          <p:cNvSpPr txBox="1"/>
          <p:nvPr/>
        </p:nvSpPr>
        <p:spPr>
          <a:xfrm>
            <a:off x="1956256" y="5789810"/>
            <a:ext cx="358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external</a:t>
            </a:r>
            <a:r>
              <a:rPr lang="fr-FR" dirty="0"/>
              <a:t> </a:t>
            </a:r>
          </a:p>
          <a:p>
            <a:r>
              <a:rPr lang="fr-FR" dirty="0"/>
              <a:t>Output Channel </a:t>
            </a:r>
          </a:p>
          <a:p>
            <a:r>
              <a:rPr lang="fr-FR" dirty="0"/>
              <a:t>(= </a:t>
            </a:r>
            <a:r>
              <a:rPr lang="fr-FR" dirty="0" err="1"/>
              <a:t>Connection,Queue</a:t>
            </a:r>
            <a:r>
              <a:rPr lang="fr-FR" dirty="0"/>
              <a:t> or </a:t>
            </a:r>
            <a:r>
              <a:rPr lang="fr-FR" dirty="0" err="1"/>
              <a:t>others</a:t>
            </a:r>
            <a:r>
              <a:rPr lang="fr-F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42067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6D9-4A47-4957-BB01-BC9D82B5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Entity</a:t>
            </a:r>
            <a:r>
              <a:rPr lang="fr-FR" dirty="0"/>
              <a:t> class .. Do not export all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48979E7-CE7B-41CF-B3AB-9F2924242939}"/>
              </a:ext>
            </a:extLst>
          </p:cNvPr>
          <p:cNvSpPr/>
          <p:nvPr/>
        </p:nvSpPr>
        <p:spPr>
          <a:xfrm>
            <a:off x="6564795" y="3925956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30CF-B5F4-4EB0-8033-A3046A4C59A0}"/>
              </a:ext>
            </a:extLst>
          </p:cNvPr>
          <p:cNvSpPr txBox="1"/>
          <p:nvPr/>
        </p:nvSpPr>
        <p:spPr>
          <a:xfrm>
            <a:off x="7427218" y="3958762"/>
            <a:ext cx="2106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Critical Security data</a:t>
            </a:r>
          </a:p>
          <a:p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!!</a:t>
            </a:r>
          </a:p>
          <a:p>
            <a:r>
              <a:rPr lang="fr-FR" dirty="0"/>
              <a:t>( </a:t>
            </a:r>
            <a:r>
              <a:rPr lang="fr-FR" dirty="0" err="1"/>
              <a:t>Except</a:t>
            </a:r>
            <a:r>
              <a:rPr lang="fr-FR" dirty="0"/>
              <a:t> for </a:t>
            </a:r>
            <a:r>
              <a:rPr lang="fr-FR" dirty="0" err="1"/>
              <a:t>owner</a:t>
            </a:r>
            <a:r>
              <a:rPr lang="fr-FR" dirty="0"/>
              <a:t> 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4D0F11B-B20C-47B9-A50C-F8A066A80809}"/>
              </a:ext>
            </a:extLst>
          </p:cNvPr>
          <p:cNvSpPr/>
          <p:nvPr/>
        </p:nvSpPr>
        <p:spPr>
          <a:xfrm>
            <a:off x="6458777" y="5350565"/>
            <a:ext cx="3776869" cy="988943"/>
          </a:xfrm>
          <a:prstGeom prst="wedgeEllipseCallout">
            <a:avLst>
              <a:gd name="adj1" fmla="val -66003"/>
              <a:gd name="adj2" fmla="val -55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C3E3F-6C17-4E3D-9850-FCC328AC9021}"/>
              </a:ext>
            </a:extLst>
          </p:cNvPr>
          <p:cNvSpPr txBox="1"/>
          <p:nvPr/>
        </p:nvSpPr>
        <p:spPr>
          <a:xfrm>
            <a:off x="6843597" y="5521870"/>
            <a:ext cx="31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volume data</a:t>
            </a:r>
          </a:p>
          <a:p>
            <a:r>
              <a:rPr lang="fr-FR" dirty="0"/>
              <a:t>export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demanded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7D313-5DC3-4459-9EDD-271AC2FD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53" y="1435996"/>
            <a:ext cx="3375371" cy="4409039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8FCEC6D-58F7-4DF0-977A-598C98CBDC30}"/>
              </a:ext>
            </a:extLst>
          </p:cNvPr>
          <p:cNvSpPr/>
          <p:nvPr/>
        </p:nvSpPr>
        <p:spPr>
          <a:xfrm>
            <a:off x="6498534" y="1975908"/>
            <a:ext cx="3776869" cy="988943"/>
          </a:xfrm>
          <a:prstGeom prst="wedgeEllipseCallout">
            <a:avLst>
              <a:gd name="adj1" fmla="val -68635"/>
              <a:gd name="adj2" fmla="val 32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F139E-CF02-4567-BED7-767F5F035DAA}"/>
              </a:ext>
            </a:extLst>
          </p:cNvPr>
          <p:cNvSpPr txBox="1"/>
          <p:nvPr/>
        </p:nvSpPr>
        <p:spPr>
          <a:xfrm>
            <a:off x="7427218" y="2126354"/>
            <a:ext cx="157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Personnal</a:t>
            </a:r>
            <a:r>
              <a:rPr lang="fr-FR" dirty="0"/>
              <a:t> data</a:t>
            </a:r>
          </a:p>
          <a:p>
            <a:r>
              <a:rPr lang="fr-FR" dirty="0"/>
              <a:t>Do not </a:t>
            </a:r>
            <a:r>
              <a:rPr lang="fr-FR" dirty="0" err="1"/>
              <a:t>publish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63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E4D-6FDC-4184-A9C2-F0DACBF1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Entity</a:t>
            </a:r>
            <a:r>
              <a:rPr lang="fr-FR" dirty="0"/>
              <a:t> class &lt;-&gt; 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DTO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1730-BB2C-4438-8C61-3876C935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1" y="1854200"/>
            <a:ext cx="3375371" cy="440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F1440-AFA9-4B91-BB4E-0DF7E980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12" y="1511720"/>
            <a:ext cx="2865273" cy="1708248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4A5EEFFF-64EE-4147-BDD2-CE8FADF24FA9}"/>
              </a:ext>
            </a:extLst>
          </p:cNvPr>
          <p:cNvSpPr/>
          <p:nvPr/>
        </p:nvSpPr>
        <p:spPr>
          <a:xfrm rot="14254693">
            <a:off x="4968428" y="2009230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8957-6165-4846-9C82-935094BD8A30}"/>
              </a:ext>
            </a:extLst>
          </p:cNvPr>
          <p:cNvSpPr txBox="1"/>
          <p:nvPr/>
        </p:nvSpPr>
        <p:spPr>
          <a:xfrm>
            <a:off x="4300050" y="1854200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mapping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27B51445-C422-411C-BA62-981FE9C0851A}"/>
              </a:ext>
            </a:extLst>
          </p:cNvPr>
          <p:cNvSpPr/>
          <p:nvPr/>
        </p:nvSpPr>
        <p:spPr>
          <a:xfrm rot="16200000">
            <a:off x="5033447" y="3675466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15FFE-73E6-4004-8EE6-25B5FADD3E6D}"/>
              </a:ext>
            </a:extLst>
          </p:cNvPr>
          <p:cNvSpPr txBox="1"/>
          <p:nvPr/>
        </p:nvSpPr>
        <p:spPr>
          <a:xfrm>
            <a:off x="4536052" y="3726565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Owner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65ED77B-FD4C-4704-A061-6EBB1EC462F0}"/>
              </a:ext>
            </a:extLst>
          </p:cNvPr>
          <p:cNvSpPr/>
          <p:nvPr/>
        </p:nvSpPr>
        <p:spPr>
          <a:xfrm rot="18142342">
            <a:off x="5033447" y="5460883"/>
            <a:ext cx="407504" cy="1248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F18FD-86CC-4079-B63C-3C05D349B2C0}"/>
              </a:ext>
            </a:extLst>
          </p:cNvPr>
          <p:cNvSpPr txBox="1"/>
          <p:nvPr/>
        </p:nvSpPr>
        <p:spPr>
          <a:xfrm>
            <a:off x="4446598" y="5319115"/>
            <a:ext cx="38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(high data volume)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0A11AA-9DE1-4F9B-BA3F-9978C756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63" y="3219968"/>
            <a:ext cx="3717855" cy="1832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68D48-D19B-41F4-98AD-5F069356A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44" y="5643386"/>
            <a:ext cx="3533665" cy="11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D632-D0C3-422B-AF0A-4F4AF027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/>
              <a:t>Entity</a:t>
            </a:r>
            <a:r>
              <a:rPr lang="fr-FR" sz="4000" dirty="0"/>
              <a:t> -&gt; Projection </a:t>
            </a:r>
            <a:r>
              <a:rPr lang="fr-FR" sz="4000" dirty="0" err="1"/>
              <a:t>DTOs</a:t>
            </a:r>
            <a:r>
              <a:rPr lang="fr-FR" sz="4000" dirty="0"/>
              <a:t> = « Cutting »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D39D2-7E2F-4267-8735-7AC677F5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" y="2334265"/>
            <a:ext cx="5733636" cy="3276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3F1EE-370C-4954-A06F-FEE1A3E41ABC}"/>
              </a:ext>
            </a:extLst>
          </p:cNvPr>
          <p:cNvSpPr/>
          <p:nvPr/>
        </p:nvSpPr>
        <p:spPr>
          <a:xfrm>
            <a:off x="3520205" y="1942134"/>
            <a:ext cx="162127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50E6B-FF64-4092-9595-16A46308F84F}"/>
              </a:ext>
            </a:extLst>
          </p:cNvPr>
          <p:cNvSpPr txBox="1"/>
          <p:nvPr/>
        </p:nvSpPr>
        <p:spPr>
          <a:xfrm>
            <a:off x="3520205" y="1932108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NodeEntity</a:t>
            </a:r>
            <a:endParaRPr lang="fr-F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570DD-F919-45B3-AEEF-9433D6C184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3032" y="2255296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9AD581-8AA9-4BC8-A091-3F70E61C4955}"/>
              </a:ext>
            </a:extLst>
          </p:cNvPr>
          <p:cNvSpPr txBox="1"/>
          <p:nvPr/>
        </p:nvSpPr>
        <p:spPr>
          <a:xfrm>
            <a:off x="5347252" y="2052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181C3-D507-4607-9DA6-C974B4C5B5BF}"/>
              </a:ext>
            </a:extLst>
          </p:cNvPr>
          <p:cNvCxnSpPr>
            <a:cxnSpLocks/>
          </p:cNvCxnSpPr>
          <p:nvPr/>
        </p:nvCxnSpPr>
        <p:spPr>
          <a:xfrm>
            <a:off x="3006587" y="1977216"/>
            <a:ext cx="511865" cy="135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168F3-919D-442D-8724-8A678C04EE94}"/>
              </a:ext>
            </a:extLst>
          </p:cNvPr>
          <p:cNvCxnSpPr>
            <a:cxnSpLocks/>
          </p:cNvCxnSpPr>
          <p:nvPr/>
        </p:nvCxnSpPr>
        <p:spPr>
          <a:xfrm flipV="1">
            <a:off x="3006586" y="2346352"/>
            <a:ext cx="511866" cy="3156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5F0D6B-90EA-4B00-9F9B-FEA500E6291B}"/>
              </a:ext>
            </a:extLst>
          </p:cNvPr>
          <p:cNvCxnSpPr>
            <a:cxnSpLocks/>
          </p:cNvCxnSpPr>
          <p:nvPr/>
        </p:nvCxnSpPr>
        <p:spPr>
          <a:xfrm flipV="1">
            <a:off x="3011557" y="1987157"/>
            <a:ext cx="1" cy="362018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DFFD90-F06D-4C13-A7D9-63F08E9F5E3D}"/>
              </a:ext>
            </a:extLst>
          </p:cNvPr>
          <p:cNvSpPr txBox="1"/>
          <p:nvPr/>
        </p:nvSpPr>
        <p:spPr>
          <a:xfrm>
            <a:off x="3046462" y="1557482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5517305-0668-4CCF-861C-D1135EFFEA56}"/>
              </a:ext>
            </a:extLst>
          </p:cNvPr>
          <p:cNvSpPr/>
          <p:nvPr/>
        </p:nvSpPr>
        <p:spPr>
          <a:xfrm rot="13621994">
            <a:off x="6599583" y="25990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2507AD12-6CE9-496F-8523-407573A8346F}"/>
              </a:ext>
            </a:extLst>
          </p:cNvPr>
          <p:cNvSpPr/>
          <p:nvPr/>
        </p:nvSpPr>
        <p:spPr>
          <a:xfrm rot="18963765">
            <a:off x="6586192" y="4237383"/>
            <a:ext cx="501926" cy="1217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CEE01-E322-4C80-9219-C3EA0C3EAE55}"/>
              </a:ext>
            </a:extLst>
          </p:cNvPr>
          <p:cNvSpPr txBox="1"/>
          <p:nvPr/>
        </p:nvSpPr>
        <p:spPr>
          <a:xfrm>
            <a:off x="7411182" y="2006815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Parent-&gt;</a:t>
            </a:r>
            <a:r>
              <a:rPr lang="fr-FR" dirty="0" err="1"/>
              <a:t>Children</a:t>
            </a:r>
            <a:r>
              <a:rPr lang="fr-FR" dirty="0"/>
              <a:t>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E53FF-1248-4CD6-AA5C-A00539E933EA}"/>
              </a:ext>
            </a:extLst>
          </p:cNvPr>
          <p:cNvSpPr txBox="1"/>
          <p:nvPr/>
        </p:nvSpPr>
        <p:spPr>
          <a:xfrm>
            <a:off x="7467064" y="4509891"/>
            <a:ext cx="351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Child-&gt;Parent (</a:t>
            </a:r>
            <a:r>
              <a:rPr lang="fr-FR" dirty="0" err="1"/>
              <a:t>recursive</a:t>
            </a:r>
            <a:r>
              <a:rPr lang="fr-FR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A4320-BFA4-47E8-9F6D-DC1F353897E8}"/>
              </a:ext>
            </a:extLst>
          </p:cNvPr>
          <p:cNvSpPr/>
          <p:nvPr/>
        </p:nvSpPr>
        <p:spPr>
          <a:xfrm>
            <a:off x="7727770" y="2559906"/>
            <a:ext cx="196739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558A23-9801-4218-AC90-90C8C6F96105}"/>
              </a:ext>
            </a:extLst>
          </p:cNvPr>
          <p:cNvSpPr txBox="1"/>
          <p:nvPr/>
        </p:nvSpPr>
        <p:spPr>
          <a:xfrm>
            <a:off x="7727770" y="2549880"/>
            <a:ext cx="196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TreeNodeDTO</a:t>
            </a:r>
            <a:endParaRPr lang="fr-FR" sz="2400" b="1" dirty="0"/>
          </a:p>
        </p:txBody>
      </p:sp>
      <p:cxnSp>
        <p:nvCxnSpPr>
          <p:cNvPr id="50" name="Straight Arrow Connector 9">
            <a:extLst>
              <a:ext uri="{FF2B5EF4-FFF2-40B4-BE49-F238E27FC236}">
                <a16:creationId xmlns:a16="http://schemas.microsoft.com/office/drawing/2014/main" id="{86EFC440-C786-4BED-801F-F20499C219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6717" y="2944483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6646B6-CE08-4426-82C4-7A94588E96AA}"/>
              </a:ext>
            </a:extLst>
          </p:cNvPr>
          <p:cNvSpPr txBox="1"/>
          <p:nvPr/>
        </p:nvSpPr>
        <p:spPr>
          <a:xfrm>
            <a:off x="9955874" y="2637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 </a:t>
            </a:r>
            <a:r>
              <a:rPr lang="fr-FR" dirty="0" err="1"/>
              <a:t>child</a:t>
            </a:r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325A7B-5840-4617-820C-7F07DD0E55A5}"/>
              </a:ext>
            </a:extLst>
          </p:cNvPr>
          <p:cNvSpPr/>
          <p:nvPr/>
        </p:nvSpPr>
        <p:spPr>
          <a:xfrm>
            <a:off x="7727769" y="5102860"/>
            <a:ext cx="2499595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EEDAB8-E62D-4C1D-9A2D-164B650B9BC8}"/>
              </a:ext>
            </a:extLst>
          </p:cNvPr>
          <p:cNvSpPr txBox="1"/>
          <p:nvPr/>
        </p:nvSpPr>
        <p:spPr>
          <a:xfrm>
            <a:off x="7727770" y="5092834"/>
            <a:ext cx="2547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AncestorNodeDTO</a:t>
            </a:r>
            <a:endParaRPr lang="fr-FR" sz="2400" b="1" dirty="0"/>
          </a:p>
        </p:txBody>
      </p:sp>
      <p:cxnSp>
        <p:nvCxnSpPr>
          <p:cNvPr id="54" name="Straight Arrow Connector 9">
            <a:extLst>
              <a:ext uri="{FF2B5EF4-FFF2-40B4-BE49-F238E27FC236}">
                <a16:creationId xmlns:a16="http://schemas.microsoft.com/office/drawing/2014/main" id="{4128A99B-5D23-49EA-94DC-4DF2443A57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8913" y="5472128"/>
            <a:ext cx="490807" cy="306096"/>
          </a:xfrm>
          <a:prstGeom prst="bentConnector4">
            <a:avLst>
              <a:gd name="adj1" fmla="val -59581"/>
              <a:gd name="adj2" fmla="val 174682"/>
            </a:avLst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976772-0FEF-4771-98DE-5ADBAD810198}"/>
              </a:ext>
            </a:extLst>
          </p:cNvPr>
          <p:cNvSpPr txBox="1"/>
          <p:nvPr/>
        </p:nvSpPr>
        <p:spPr>
          <a:xfrm>
            <a:off x="10474172" y="5139000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 parent</a:t>
            </a:r>
          </a:p>
        </p:txBody>
      </p:sp>
    </p:spTree>
    <p:extLst>
      <p:ext uri="{BB962C8B-B14F-4D97-AF65-F5344CB8AC3E}">
        <p14:creationId xmlns:p14="http://schemas.microsoft.com/office/powerpoint/2010/main" val="213618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6" y="23825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Part 2 …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in Session</a:t>
            </a:r>
          </a:p>
        </p:txBody>
      </p:sp>
    </p:spTree>
    <p:extLst>
      <p:ext uri="{BB962C8B-B14F-4D97-AF65-F5344CB8AC3E}">
        <p14:creationId xmlns:p14="http://schemas.microsoft.com/office/powerpoint/2010/main" val="286158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AB5E-EF4E-4220-9377-AE6FB025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65125"/>
            <a:ext cx="11603933" cy="1325563"/>
          </a:xfrm>
        </p:spPr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: </a:t>
            </a:r>
            <a:r>
              <a:rPr lang="fr-FR" dirty="0" err="1"/>
              <a:t>Lifecycle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by Session (Transaction)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6563EC-491C-4B1C-ABA6-AD72FB6C1BBA}"/>
              </a:ext>
            </a:extLst>
          </p:cNvPr>
          <p:cNvCxnSpPr>
            <a:cxnSpLocks/>
          </p:cNvCxnSpPr>
          <p:nvPr/>
        </p:nvCxnSpPr>
        <p:spPr>
          <a:xfrm>
            <a:off x="3369955" y="2637417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60EAC4-587C-44A7-823A-8DD7BDA6DF06}"/>
              </a:ext>
            </a:extLst>
          </p:cNvPr>
          <p:cNvCxnSpPr>
            <a:cxnSpLocks/>
          </p:cNvCxnSpPr>
          <p:nvPr/>
        </p:nvCxnSpPr>
        <p:spPr>
          <a:xfrm>
            <a:off x="3226520" y="2637417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2AF4A-E49C-4257-A668-381031EE76A4}"/>
              </a:ext>
            </a:extLst>
          </p:cNvPr>
          <p:cNvSpPr txBox="1"/>
          <p:nvPr/>
        </p:nvSpPr>
        <p:spPr>
          <a:xfrm>
            <a:off x="2939143" y="2220559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1AB9A5-0189-48D7-8A38-767359E214D7}"/>
              </a:ext>
            </a:extLst>
          </p:cNvPr>
          <p:cNvCxnSpPr>
            <a:cxnSpLocks/>
          </p:cNvCxnSpPr>
          <p:nvPr/>
        </p:nvCxnSpPr>
        <p:spPr>
          <a:xfrm>
            <a:off x="3723972" y="3188265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C35F3-FCA2-4DD1-B4E7-441A2BFB1402}"/>
              </a:ext>
            </a:extLst>
          </p:cNvPr>
          <p:cNvCxnSpPr>
            <a:cxnSpLocks/>
          </p:cNvCxnSpPr>
          <p:nvPr/>
        </p:nvCxnSpPr>
        <p:spPr>
          <a:xfrm flipH="1">
            <a:off x="3711493" y="3193398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99296A-7F24-4B4C-AC40-F41E1659F751}"/>
              </a:ext>
            </a:extLst>
          </p:cNvPr>
          <p:cNvCxnSpPr>
            <a:cxnSpLocks/>
          </p:cNvCxnSpPr>
          <p:nvPr/>
        </p:nvCxnSpPr>
        <p:spPr>
          <a:xfrm flipH="1">
            <a:off x="3711487" y="5893745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D5E3D-57F9-4782-B850-D8FDB6C24D15}"/>
              </a:ext>
            </a:extLst>
          </p:cNvPr>
          <p:cNvSpPr txBox="1"/>
          <p:nvPr/>
        </p:nvSpPr>
        <p:spPr>
          <a:xfrm>
            <a:off x="3653220" y="2870942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7F999-6F87-4695-A378-FD4EDFD9AC50}"/>
              </a:ext>
            </a:extLst>
          </p:cNvPr>
          <p:cNvSpPr txBox="1"/>
          <p:nvPr/>
        </p:nvSpPr>
        <p:spPr>
          <a:xfrm>
            <a:off x="4777903" y="4650802"/>
            <a:ext cx="354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e3List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93684-B91F-47BC-9755-11DF8875A310}"/>
              </a:ext>
            </a:extLst>
          </p:cNvPr>
          <p:cNvSpPr/>
          <p:nvPr/>
        </p:nvSpPr>
        <p:spPr>
          <a:xfrm>
            <a:off x="6336257" y="2627909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71A78-90E5-4CF9-9FB3-0973EA3DA33D}"/>
              </a:ext>
            </a:extLst>
          </p:cNvPr>
          <p:cNvSpPr txBox="1"/>
          <p:nvPr/>
        </p:nvSpPr>
        <p:spPr>
          <a:xfrm>
            <a:off x="4064716" y="3501343"/>
            <a:ext cx="416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e1 = </a:t>
            </a:r>
            <a:r>
              <a:rPr lang="fr-FR" sz="2800" b="1" dirty="0" err="1"/>
              <a:t>em.save</a:t>
            </a:r>
            <a:r>
              <a:rPr lang="fr-FR" sz="2800" b="1" dirty="0"/>
              <a:t>(new </a:t>
            </a:r>
            <a:r>
              <a:rPr lang="fr-FR" sz="2800" b="1" dirty="0" err="1"/>
              <a:t>Entity</a:t>
            </a:r>
            <a:r>
              <a:rPr lang="fr-FR" sz="2800" b="1" dirty="0"/>
              <a:t>())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15745-3A1C-4B41-8BB3-6E662D888551}"/>
              </a:ext>
            </a:extLst>
          </p:cNvPr>
          <p:cNvCxnSpPr>
            <a:cxnSpLocks/>
          </p:cNvCxnSpPr>
          <p:nvPr/>
        </p:nvCxnSpPr>
        <p:spPr>
          <a:xfrm>
            <a:off x="3711488" y="2627791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005E30-B72E-4595-AE71-FF3CF07201DD}"/>
              </a:ext>
            </a:extLst>
          </p:cNvPr>
          <p:cNvCxnSpPr>
            <a:cxnSpLocks/>
          </p:cNvCxnSpPr>
          <p:nvPr/>
        </p:nvCxnSpPr>
        <p:spPr>
          <a:xfrm flipV="1">
            <a:off x="5348669" y="3005919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A5C274-2057-46AC-B9E7-303D56A70FB4}"/>
              </a:ext>
            </a:extLst>
          </p:cNvPr>
          <p:cNvSpPr txBox="1"/>
          <p:nvPr/>
        </p:nvSpPr>
        <p:spPr>
          <a:xfrm>
            <a:off x="6551306" y="1464507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0B34D2F-F967-478D-8294-D6C050D92944}"/>
              </a:ext>
            </a:extLst>
          </p:cNvPr>
          <p:cNvSpPr/>
          <p:nvPr/>
        </p:nvSpPr>
        <p:spPr>
          <a:xfrm rot="12033836">
            <a:off x="6639279" y="2962165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EA61E93-CDCA-4B7F-9C6C-E16429941394}"/>
              </a:ext>
            </a:extLst>
          </p:cNvPr>
          <p:cNvSpPr/>
          <p:nvPr/>
        </p:nvSpPr>
        <p:spPr>
          <a:xfrm rot="5400000">
            <a:off x="8466320" y="2150777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2C9586C-80D4-4248-942C-D3ADF7A1B887}"/>
              </a:ext>
            </a:extLst>
          </p:cNvPr>
          <p:cNvSpPr/>
          <p:nvPr/>
        </p:nvSpPr>
        <p:spPr>
          <a:xfrm>
            <a:off x="9746655" y="2527680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A357C-F8A9-4F7E-B6B5-958AE001C9F3}"/>
              </a:ext>
            </a:extLst>
          </p:cNvPr>
          <p:cNvSpPr txBox="1"/>
          <p:nvPr/>
        </p:nvSpPr>
        <p:spPr>
          <a:xfrm>
            <a:off x="4293368" y="4084368"/>
            <a:ext cx="276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e2 = e1.getField()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C70CB-24E0-45E4-9EC6-D46AA4CD6CBD}"/>
              </a:ext>
            </a:extLst>
          </p:cNvPr>
          <p:cNvSpPr txBox="1"/>
          <p:nvPr/>
        </p:nvSpPr>
        <p:spPr>
          <a:xfrm>
            <a:off x="213679" y="2467570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B1E236-65A4-4A46-A9E6-495B8CBD2C9B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253808" y="4075392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70A23B-4CD1-400E-8ABC-C34F48433DCA}"/>
              </a:ext>
            </a:extLst>
          </p:cNvPr>
          <p:cNvCxnSpPr>
            <a:cxnSpLocks/>
          </p:cNvCxnSpPr>
          <p:nvPr/>
        </p:nvCxnSpPr>
        <p:spPr>
          <a:xfrm>
            <a:off x="4628577" y="4543571"/>
            <a:ext cx="0" cy="135017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2B6F8C-7AA4-4522-B151-782E7FF92347}"/>
              </a:ext>
            </a:extLst>
          </p:cNvPr>
          <p:cNvCxnSpPr>
            <a:cxnSpLocks/>
          </p:cNvCxnSpPr>
          <p:nvPr/>
        </p:nvCxnSpPr>
        <p:spPr>
          <a:xfrm>
            <a:off x="5010865" y="5181676"/>
            <a:ext cx="0" cy="71206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A3DF7E-69BE-4747-B949-16F5A3EF4B56}"/>
              </a:ext>
            </a:extLst>
          </p:cNvPr>
          <p:cNvSpPr txBox="1"/>
          <p:nvPr/>
        </p:nvSpPr>
        <p:spPr>
          <a:xfrm>
            <a:off x="213679" y="5266990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39DDEC-78CF-476B-963A-96A6AE7F8349}"/>
              </a:ext>
            </a:extLst>
          </p:cNvPr>
          <p:cNvSpPr txBox="1"/>
          <p:nvPr/>
        </p:nvSpPr>
        <p:spPr>
          <a:xfrm>
            <a:off x="4132993" y="6180458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874B38-788B-49F5-AA40-53F1E0CDB550}"/>
              </a:ext>
            </a:extLst>
          </p:cNvPr>
          <p:cNvCxnSpPr/>
          <p:nvPr/>
        </p:nvCxnSpPr>
        <p:spPr>
          <a:xfrm>
            <a:off x="1446143" y="3200400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Down 53">
            <a:extLst>
              <a:ext uri="{FF2B5EF4-FFF2-40B4-BE49-F238E27FC236}">
                <a16:creationId xmlns:a16="http://schemas.microsoft.com/office/drawing/2014/main" id="{CB24083C-B1AF-4A18-A27E-0906E2F9C79F}"/>
              </a:ext>
            </a:extLst>
          </p:cNvPr>
          <p:cNvSpPr/>
          <p:nvPr/>
        </p:nvSpPr>
        <p:spPr>
          <a:xfrm rot="1974966" flipV="1">
            <a:off x="9485473" y="4397323"/>
            <a:ext cx="300318" cy="143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86072-47D4-4363-A18F-236D71DEA3D4}"/>
              </a:ext>
            </a:extLst>
          </p:cNvPr>
          <p:cNvSpPr txBox="1"/>
          <p:nvPr/>
        </p:nvSpPr>
        <p:spPr>
          <a:xfrm>
            <a:off x="5613085" y="5460734"/>
            <a:ext cx="339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prepareXA</a:t>
            </a:r>
            <a:r>
              <a:rPr lang="fr-FR" dirty="0"/>
              <a:t> =&gt; flush </a:t>
            </a:r>
            <a:r>
              <a:rPr lang="fr-FR" dirty="0" err="1"/>
              <a:t>Entity</a:t>
            </a:r>
            <a:r>
              <a:rPr lang="fr-FR" dirty="0"/>
              <a:t> changes</a:t>
            </a:r>
          </a:p>
          <a:p>
            <a:r>
              <a:rPr lang="fr-FR" dirty="0"/>
              <a:t>Commit XA =&gt; commit JDBC</a:t>
            </a:r>
          </a:p>
        </p:txBody>
      </p:sp>
      <p:sp>
        <p:nvSpPr>
          <p:cNvPr id="56" name="&quot;Not Allowed&quot; Symbol 55">
            <a:extLst>
              <a:ext uri="{FF2B5EF4-FFF2-40B4-BE49-F238E27FC236}">
                <a16:creationId xmlns:a16="http://schemas.microsoft.com/office/drawing/2014/main" id="{078BAC9B-5FEE-4819-8A20-56C7C4CFDF5B}"/>
              </a:ext>
            </a:extLst>
          </p:cNvPr>
          <p:cNvSpPr/>
          <p:nvPr/>
        </p:nvSpPr>
        <p:spPr>
          <a:xfrm>
            <a:off x="4098971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&quot;Not Allowed&quot; Symbol 57">
            <a:extLst>
              <a:ext uri="{FF2B5EF4-FFF2-40B4-BE49-F238E27FC236}">
                <a16:creationId xmlns:a16="http://schemas.microsoft.com/office/drawing/2014/main" id="{2298F0A2-545B-4327-ACDE-0E5B0C468942}"/>
              </a:ext>
            </a:extLst>
          </p:cNvPr>
          <p:cNvSpPr/>
          <p:nvPr/>
        </p:nvSpPr>
        <p:spPr>
          <a:xfrm>
            <a:off x="4480489" y="5913322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&quot;Not Allowed&quot; Symbol 58">
            <a:extLst>
              <a:ext uri="{FF2B5EF4-FFF2-40B4-BE49-F238E27FC236}">
                <a16:creationId xmlns:a16="http://schemas.microsoft.com/office/drawing/2014/main" id="{A381004F-0A89-4D80-8D74-544C173B916F}"/>
              </a:ext>
            </a:extLst>
          </p:cNvPr>
          <p:cNvSpPr/>
          <p:nvPr/>
        </p:nvSpPr>
        <p:spPr>
          <a:xfrm>
            <a:off x="4856028" y="591372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3BCEE1-2EF9-48DC-ABB2-A29C23E84304}"/>
              </a:ext>
            </a:extLst>
          </p:cNvPr>
          <p:cNvCxnSpPr>
            <a:cxnSpLocks/>
          </p:cNvCxnSpPr>
          <p:nvPr/>
        </p:nvCxnSpPr>
        <p:spPr>
          <a:xfrm flipH="1">
            <a:off x="5162644" y="5532058"/>
            <a:ext cx="466563" cy="246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8AFBD22-C1A9-4381-A7CA-15D4B2EB3D15}"/>
              </a:ext>
            </a:extLst>
          </p:cNvPr>
          <p:cNvCxnSpPr>
            <a:cxnSpLocks/>
          </p:cNvCxnSpPr>
          <p:nvPr/>
        </p:nvCxnSpPr>
        <p:spPr>
          <a:xfrm flipH="1" flipV="1">
            <a:off x="5162644" y="5835649"/>
            <a:ext cx="433988" cy="1553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878662-1765-40A2-B759-C12B5748FC2B}"/>
              </a:ext>
            </a:extLst>
          </p:cNvPr>
          <p:cNvCxnSpPr>
            <a:cxnSpLocks/>
          </p:cNvCxnSpPr>
          <p:nvPr/>
        </p:nvCxnSpPr>
        <p:spPr>
          <a:xfrm flipH="1">
            <a:off x="3711488" y="5741348"/>
            <a:ext cx="14196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4ABFA9-0584-4D94-AF34-CBD8DC98AD1D}"/>
              </a:ext>
            </a:extLst>
          </p:cNvPr>
          <p:cNvCxnSpPr>
            <a:cxnSpLocks/>
          </p:cNvCxnSpPr>
          <p:nvPr/>
        </p:nvCxnSpPr>
        <p:spPr>
          <a:xfrm>
            <a:off x="3028422" y="5741348"/>
            <a:ext cx="579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3A4C04A-B89E-43E4-A6C7-F9177F9487D1}"/>
              </a:ext>
            </a:extLst>
          </p:cNvPr>
          <p:cNvCxnSpPr>
            <a:cxnSpLocks/>
          </p:cNvCxnSpPr>
          <p:nvPr/>
        </p:nvCxnSpPr>
        <p:spPr>
          <a:xfrm flipH="1">
            <a:off x="3711487" y="5990994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5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9BB-9A21-498A-AACD-EEB7B5A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7" y="-1524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Copy </a:t>
            </a:r>
            <a:r>
              <a:rPr lang="fr-FR" dirty="0" err="1"/>
              <a:t>Entity</a:t>
            </a:r>
            <a:r>
              <a:rPr lang="fr-FR" dirty="0"/>
              <a:t> data to Transfer </a:t>
            </a:r>
            <a:r>
              <a:rPr lang="fr-FR" dirty="0" err="1"/>
              <a:t>before</a:t>
            </a:r>
            <a:r>
              <a:rPr lang="fr-FR" dirty="0"/>
              <a:t> Commit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3478A-C9F3-4AA3-AB73-65455C0AAF04}"/>
              </a:ext>
            </a:extLst>
          </p:cNvPr>
          <p:cNvCxnSpPr>
            <a:cxnSpLocks/>
          </p:cNvCxnSpPr>
          <p:nvPr/>
        </p:nvCxnSpPr>
        <p:spPr>
          <a:xfrm>
            <a:off x="3829600" y="2016408"/>
            <a:ext cx="0" cy="4026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ACAA6-72B9-4903-A5D3-BCA53F704847}"/>
              </a:ext>
            </a:extLst>
          </p:cNvPr>
          <p:cNvCxnSpPr>
            <a:cxnSpLocks/>
          </p:cNvCxnSpPr>
          <p:nvPr/>
        </p:nvCxnSpPr>
        <p:spPr>
          <a:xfrm>
            <a:off x="3686165" y="2016408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5A53FB-92C7-4E84-8D4C-1A4DA3AF49C4}"/>
              </a:ext>
            </a:extLst>
          </p:cNvPr>
          <p:cNvSpPr txBox="1"/>
          <p:nvPr/>
        </p:nvSpPr>
        <p:spPr>
          <a:xfrm>
            <a:off x="3398788" y="1599550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0EC2-2992-4EB6-BD9D-64CD390E151B}"/>
              </a:ext>
            </a:extLst>
          </p:cNvPr>
          <p:cNvSpPr txBox="1"/>
          <p:nvPr/>
        </p:nvSpPr>
        <p:spPr>
          <a:xfrm>
            <a:off x="4110271" y="2238775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00313B-D12A-483A-B9F4-3F52B98235A4}"/>
              </a:ext>
            </a:extLst>
          </p:cNvPr>
          <p:cNvSpPr/>
          <p:nvPr/>
        </p:nvSpPr>
        <p:spPr>
          <a:xfrm>
            <a:off x="6795902" y="2006900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83891-74EC-4C55-B26C-EC2DC123E16E}"/>
              </a:ext>
            </a:extLst>
          </p:cNvPr>
          <p:cNvCxnSpPr>
            <a:cxnSpLocks/>
          </p:cNvCxnSpPr>
          <p:nvPr/>
        </p:nvCxnSpPr>
        <p:spPr>
          <a:xfrm>
            <a:off x="4171133" y="2006782"/>
            <a:ext cx="506265" cy="279423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659BF0-877A-46FE-A506-8D6E9B195976}"/>
              </a:ext>
            </a:extLst>
          </p:cNvPr>
          <p:cNvCxnSpPr>
            <a:cxnSpLocks/>
          </p:cNvCxnSpPr>
          <p:nvPr/>
        </p:nvCxnSpPr>
        <p:spPr>
          <a:xfrm flipV="1">
            <a:off x="5808314" y="2384910"/>
            <a:ext cx="871056" cy="1953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3F877E-76FE-45AD-AAB1-6BFF0E26E481}"/>
              </a:ext>
            </a:extLst>
          </p:cNvPr>
          <p:cNvSpPr txBox="1"/>
          <p:nvPr/>
        </p:nvSpPr>
        <p:spPr>
          <a:xfrm>
            <a:off x="7264478" y="160235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Session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A8F9A98-33C5-4F60-9A28-AEF3CAC4CF69}"/>
              </a:ext>
            </a:extLst>
          </p:cNvPr>
          <p:cNvSpPr/>
          <p:nvPr/>
        </p:nvSpPr>
        <p:spPr>
          <a:xfrm rot="1990769">
            <a:off x="7098924" y="2341156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331094C-4CE8-4E37-BEEC-CA30053138CD}"/>
              </a:ext>
            </a:extLst>
          </p:cNvPr>
          <p:cNvSpPr/>
          <p:nvPr/>
        </p:nvSpPr>
        <p:spPr>
          <a:xfrm rot="5400000">
            <a:off x="8925965" y="1529768"/>
            <a:ext cx="300318" cy="167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FAA4187D-D428-4BD0-B14B-0A0FEE5F78DD}"/>
              </a:ext>
            </a:extLst>
          </p:cNvPr>
          <p:cNvSpPr/>
          <p:nvPr/>
        </p:nvSpPr>
        <p:spPr>
          <a:xfrm>
            <a:off x="10206300" y="1906671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4B16C-1476-43C9-8A3C-BB8CD321AA3D}"/>
              </a:ext>
            </a:extLst>
          </p:cNvPr>
          <p:cNvSpPr txBox="1"/>
          <p:nvPr/>
        </p:nvSpPr>
        <p:spPr>
          <a:xfrm>
            <a:off x="4558616" y="2932261"/>
            <a:ext cx="285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 = </a:t>
            </a:r>
            <a:r>
              <a:rPr lang="fr-FR" sz="2800" b="1" dirty="0" err="1"/>
              <a:t>repo.findBy</a:t>
            </a:r>
            <a:r>
              <a:rPr lang="fr-FR" sz="2800" b="1" dirty="0"/>
              <a:t>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CB3FB-A7C9-47CB-BAD3-0A68BC841484}"/>
              </a:ext>
            </a:extLst>
          </p:cNvPr>
          <p:cNvSpPr txBox="1"/>
          <p:nvPr/>
        </p:nvSpPr>
        <p:spPr>
          <a:xfrm>
            <a:off x="673324" y="1846561"/>
            <a:ext cx="181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Begin transaction</a:t>
            </a:r>
          </a:p>
          <a:p>
            <a:r>
              <a:rPr lang="fr-FR" b="1" dirty="0"/>
              <a:t>@Transactional </a:t>
            </a:r>
          </a:p>
          <a:p>
            <a:r>
              <a:rPr lang="fr-FR" dirty="0" err="1"/>
              <a:t>method</a:t>
            </a:r>
            <a:r>
              <a:rPr lang="fr-FR" dirty="0"/>
              <a:t> () </a:t>
            </a:r>
            <a:r>
              <a:rPr lang="fr-FR" b="1" dirty="0"/>
              <a:t>{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476C7-8020-40B1-9946-17D34BD3F7BD}"/>
              </a:ext>
            </a:extLst>
          </p:cNvPr>
          <p:cNvSpPr txBox="1"/>
          <p:nvPr/>
        </p:nvSpPr>
        <p:spPr>
          <a:xfrm>
            <a:off x="673323" y="4865083"/>
            <a:ext cx="281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end transaction</a:t>
            </a:r>
          </a:p>
          <a:p>
            <a:r>
              <a:rPr lang="fr-FR" b="1" dirty="0"/>
              <a:t>} // </a:t>
            </a:r>
            <a:r>
              <a:rPr lang="fr-FR" b="1" dirty="0" err="1"/>
              <a:t>implicit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-catch-</a:t>
            </a:r>
            <a:r>
              <a:rPr lang="fr-FR" b="1" dirty="0" err="1"/>
              <a:t>finally</a:t>
            </a:r>
            <a:endParaRPr lang="fr-F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5BB89-2B78-4556-86C8-C084D716072F}"/>
              </a:ext>
            </a:extLst>
          </p:cNvPr>
          <p:cNvSpPr txBox="1"/>
          <p:nvPr/>
        </p:nvSpPr>
        <p:spPr>
          <a:xfrm>
            <a:off x="6103598" y="5280581"/>
            <a:ext cx="5802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Entity</a:t>
            </a:r>
            <a:r>
              <a:rPr lang="fr-FR" sz="2400" dirty="0"/>
              <a:t> </a:t>
            </a:r>
            <a:r>
              <a:rPr lang="fr-FR" sz="2400" dirty="0" err="1"/>
              <a:t>lifecycle</a:t>
            </a:r>
            <a:r>
              <a:rPr lang="fr-FR" sz="2400" dirty="0"/>
              <a:t> ends </a:t>
            </a:r>
            <a:r>
              <a:rPr lang="fr-FR" sz="2400" dirty="0" err="1"/>
              <a:t>with</a:t>
            </a:r>
            <a:r>
              <a:rPr lang="fr-FR" sz="2400" dirty="0"/>
              <a:t> XA commit/rollback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7B18-42B5-45A5-B580-0C77CEAB7AAD}"/>
              </a:ext>
            </a:extLst>
          </p:cNvPr>
          <p:cNvCxnSpPr/>
          <p:nvPr/>
        </p:nvCxnSpPr>
        <p:spPr>
          <a:xfrm>
            <a:off x="1905788" y="2579391"/>
            <a:ext cx="21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70DDBB-9C7A-432F-9D26-0B7B34116FB1}"/>
              </a:ext>
            </a:extLst>
          </p:cNvPr>
          <p:cNvSpPr txBox="1"/>
          <p:nvPr/>
        </p:nvSpPr>
        <p:spPr>
          <a:xfrm>
            <a:off x="5690787" y="3446051"/>
            <a:ext cx="44338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Dto</a:t>
            </a:r>
            <a:r>
              <a:rPr lang="fr-FR" sz="2800" b="1" dirty="0"/>
              <a:t> </a:t>
            </a:r>
            <a:r>
              <a:rPr lang="fr-FR" sz="2800" b="1" dirty="0" err="1"/>
              <a:t>res</a:t>
            </a:r>
            <a:r>
              <a:rPr lang="fr-FR" sz="2800" b="1" dirty="0"/>
              <a:t> = new DTO()</a:t>
            </a:r>
          </a:p>
          <a:p>
            <a:r>
              <a:rPr lang="fr-FR" sz="2800" b="1" dirty="0"/>
              <a:t>// copy </a:t>
            </a:r>
            <a:r>
              <a:rPr lang="fr-FR" sz="2800" b="1" dirty="0" err="1"/>
              <a:t>dto</a:t>
            </a:r>
            <a:r>
              <a:rPr lang="fr-FR" sz="2800" b="1" dirty="0"/>
              <a:t>           </a:t>
            </a:r>
            <a:r>
              <a:rPr lang="fr-FR" sz="2800" b="1" dirty="0" err="1"/>
              <a:t>entity</a:t>
            </a:r>
            <a:endParaRPr lang="fr-FR" sz="2800" b="1" dirty="0"/>
          </a:p>
          <a:p>
            <a:r>
              <a:rPr lang="fr-FR" sz="2800" b="1" dirty="0"/>
              <a:t>res.setField1( e.getField1() );</a:t>
            </a:r>
          </a:p>
          <a:p>
            <a:r>
              <a:rPr lang="fr-FR" sz="2800" b="1" dirty="0"/>
              <a:t>return </a:t>
            </a:r>
            <a:r>
              <a:rPr lang="fr-FR" sz="2800" b="1" dirty="0" err="1"/>
              <a:t>res</a:t>
            </a:r>
            <a:r>
              <a:rPr lang="fr-FR" sz="2800" b="1" dirty="0"/>
              <a:t>;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CD2BA0-226F-4EDF-A4C4-BFC457E92697}"/>
              </a:ext>
            </a:extLst>
          </p:cNvPr>
          <p:cNvCxnSpPr>
            <a:cxnSpLocks/>
          </p:cNvCxnSpPr>
          <p:nvPr/>
        </p:nvCxnSpPr>
        <p:spPr>
          <a:xfrm>
            <a:off x="4183617" y="2567256"/>
            <a:ext cx="0" cy="2802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B9BDB-2CE1-4D5A-B602-D65B28D85156}"/>
              </a:ext>
            </a:extLst>
          </p:cNvPr>
          <p:cNvCxnSpPr>
            <a:cxnSpLocks/>
          </p:cNvCxnSpPr>
          <p:nvPr/>
        </p:nvCxnSpPr>
        <p:spPr>
          <a:xfrm flipH="1">
            <a:off x="4183617" y="2593437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A5EFD6-9754-4D9D-BCAF-DDA39C5669E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713453" y="3454383"/>
            <a:ext cx="0" cy="18379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E02E7BD6-CA55-4EC4-9D3A-3517A038614C}"/>
              </a:ext>
            </a:extLst>
          </p:cNvPr>
          <p:cNvSpPr/>
          <p:nvPr/>
        </p:nvSpPr>
        <p:spPr>
          <a:xfrm>
            <a:off x="4558616" y="5292313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E9CF12-AAD7-4DF7-AC3F-181B146AA304}"/>
              </a:ext>
            </a:extLst>
          </p:cNvPr>
          <p:cNvCxnSpPr>
            <a:cxnSpLocks/>
          </p:cNvCxnSpPr>
          <p:nvPr/>
        </p:nvCxnSpPr>
        <p:spPr>
          <a:xfrm flipH="1">
            <a:off x="4166242" y="5365095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A29834-8299-48B4-B852-01D8711A5566}"/>
              </a:ext>
            </a:extLst>
          </p:cNvPr>
          <p:cNvCxnSpPr>
            <a:cxnSpLocks/>
          </p:cNvCxnSpPr>
          <p:nvPr/>
        </p:nvCxnSpPr>
        <p:spPr>
          <a:xfrm flipH="1" flipV="1">
            <a:off x="4482566" y="5262145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67EB7C-EFBF-4EBA-8358-C5A61B0BA04F}"/>
              </a:ext>
            </a:extLst>
          </p:cNvPr>
          <p:cNvSpPr txBox="1"/>
          <p:nvPr/>
        </p:nvSpPr>
        <p:spPr>
          <a:xfrm>
            <a:off x="6103598" y="5732465"/>
            <a:ext cx="5629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have no </a:t>
            </a:r>
            <a:r>
              <a:rPr lang="fr-FR" sz="2400" dirty="0" err="1"/>
              <a:t>lifecycle</a:t>
            </a:r>
            <a:r>
              <a:rPr lang="fr-FR" sz="2400" dirty="0"/>
              <a:t> ends (</a:t>
            </a:r>
            <a:r>
              <a:rPr lang="fr-FR" sz="2400" dirty="0" err="1"/>
              <a:t>only</a:t>
            </a:r>
            <a:r>
              <a:rPr lang="fr-FR" sz="2400" dirty="0"/>
              <a:t> GC to free)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EC760F-1AB9-49CD-A112-54E66F3DDFEA}"/>
              </a:ext>
            </a:extLst>
          </p:cNvPr>
          <p:cNvCxnSpPr>
            <a:cxnSpLocks/>
          </p:cNvCxnSpPr>
          <p:nvPr/>
        </p:nvCxnSpPr>
        <p:spPr>
          <a:xfrm>
            <a:off x="5496643" y="4076207"/>
            <a:ext cx="0" cy="201653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C9216952-65C6-4F25-A481-BF32C9688CF0}"/>
              </a:ext>
            </a:extLst>
          </p:cNvPr>
          <p:cNvSpPr/>
          <p:nvPr/>
        </p:nvSpPr>
        <p:spPr>
          <a:xfrm>
            <a:off x="5352323" y="4953886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6A101871-0E79-4026-AE40-5EE473D36CA2}"/>
              </a:ext>
            </a:extLst>
          </p:cNvPr>
          <p:cNvSpPr/>
          <p:nvPr/>
        </p:nvSpPr>
        <p:spPr>
          <a:xfrm rot="5400000">
            <a:off x="7741678" y="3840313"/>
            <a:ext cx="310282" cy="676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90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5D6C-07A8-4904-92A1-98140FB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Rules :  a/ use </a:t>
            </a:r>
            <a:r>
              <a:rPr lang="fr-FR" dirty="0" err="1"/>
              <a:t>DTOs</a:t>
            </a:r>
            <a:r>
              <a:rPr lang="fr-FR" dirty="0"/>
              <a:t> != </a:t>
            </a:r>
            <a:r>
              <a:rPr lang="fr-FR" dirty="0" err="1"/>
              <a:t>Entities</a:t>
            </a:r>
            <a:br>
              <a:rPr lang="fr-FR" dirty="0"/>
            </a:br>
            <a:r>
              <a:rPr lang="fr-FR" dirty="0"/>
              <a:t>  b/ use </a:t>
            </a:r>
            <a:r>
              <a:rPr lang="fr-FR" dirty="0" err="1"/>
              <a:t>RestController</a:t>
            </a:r>
            <a:r>
              <a:rPr lang="fr-FR" dirty="0"/>
              <a:t> != (</a:t>
            </a:r>
            <a:r>
              <a:rPr lang="fr-FR" dirty="0" err="1"/>
              <a:t>Transactional</a:t>
            </a:r>
            <a:r>
              <a:rPr lang="fr-FR" dirty="0"/>
              <a:t>)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55626-136A-4C72-A2F9-62D8C6F762B7}"/>
              </a:ext>
            </a:extLst>
          </p:cNvPr>
          <p:cNvCxnSpPr>
            <a:cxnSpLocks/>
          </p:cNvCxnSpPr>
          <p:nvPr/>
        </p:nvCxnSpPr>
        <p:spPr>
          <a:xfrm>
            <a:off x="3233252" y="1992326"/>
            <a:ext cx="0" cy="4215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57AC5-DF34-4890-9768-BACC500FF41D}"/>
              </a:ext>
            </a:extLst>
          </p:cNvPr>
          <p:cNvCxnSpPr>
            <a:cxnSpLocks/>
          </p:cNvCxnSpPr>
          <p:nvPr/>
        </p:nvCxnSpPr>
        <p:spPr>
          <a:xfrm>
            <a:off x="3089817" y="1992326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D51B2B-6129-4054-9DD0-EAC59FF0FCED}"/>
              </a:ext>
            </a:extLst>
          </p:cNvPr>
          <p:cNvSpPr txBox="1"/>
          <p:nvPr/>
        </p:nvSpPr>
        <p:spPr>
          <a:xfrm>
            <a:off x="2802440" y="1575468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C2FF1-7033-4791-9963-BD54EAB77B30}"/>
              </a:ext>
            </a:extLst>
          </p:cNvPr>
          <p:cNvCxnSpPr>
            <a:cxnSpLocks/>
          </p:cNvCxnSpPr>
          <p:nvPr/>
        </p:nvCxnSpPr>
        <p:spPr>
          <a:xfrm>
            <a:off x="6211200" y="3376018"/>
            <a:ext cx="0" cy="1343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57E68-FF50-49B8-9848-943531D2F12A}"/>
              </a:ext>
            </a:extLst>
          </p:cNvPr>
          <p:cNvCxnSpPr>
            <a:cxnSpLocks/>
          </p:cNvCxnSpPr>
          <p:nvPr/>
        </p:nvCxnSpPr>
        <p:spPr>
          <a:xfrm flipH="1">
            <a:off x="6191720" y="3391459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707C6E-E549-46CC-9B3C-B9EB73595AD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41036" y="3801717"/>
            <a:ext cx="0" cy="8445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594138DB-6E2B-436B-813F-ED7969113698}"/>
              </a:ext>
            </a:extLst>
          </p:cNvPr>
          <p:cNvSpPr/>
          <p:nvPr/>
        </p:nvSpPr>
        <p:spPr>
          <a:xfrm>
            <a:off x="6586199" y="4646269"/>
            <a:ext cx="309674" cy="3106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7CA04-F6BB-4994-8766-67D44DCD84B5}"/>
              </a:ext>
            </a:extLst>
          </p:cNvPr>
          <p:cNvCxnSpPr>
            <a:cxnSpLocks/>
          </p:cNvCxnSpPr>
          <p:nvPr/>
        </p:nvCxnSpPr>
        <p:spPr>
          <a:xfrm flipH="1">
            <a:off x="6193825" y="4719051"/>
            <a:ext cx="298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638D8-E5FF-49F7-9069-2A8ABB6F75D9}"/>
              </a:ext>
            </a:extLst>
          </p:cNvPr>
          <p:cNvCxnSpPr>
            <a:cxnSpLocks/>
          </p:cNvCxnSpPr>
          <p:nvPr/>
        </p:nvCxnSpPr>
        <p:spPr>
          <a:xfrm flipH="1" flipV="1">
            <a:off x="6510149" y="4616101"/>
            <a:ext cx="1795988" cy="18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2981C8-9938-448D-92B4-9EFA47A3C8F9}"/>
              </a:ext>
            </a:extLst>
          </p:cNvPr>
          <p:cNvCxnSpPr>
            <a:cxnSpLocks/>
          </p:cNvCxnSpPr>
          <p:nvPr/>
        </p:nvCxnSpPr>
        <p:spPr>
          <a:xfrm flipH="1">
            <a:off x="7524226" y="4165485"/>
            <a:ext cx="10821" cy="12812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FC3A57D-8011-43E8-9A7F-8B3E8D236075}"/>
              </a:ext>
            </a:extLst>
          </p:cNvPr>
          <p:cNvSpPr/>
          <p:nvPr/>
        </p:nvSpPr>
        <p:spPr>
          <a:xfrm>
            <a:off x="7379906" y="4307842"/>
            <a:ext cx="310282" cy="67685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C04D0-FEAA-40EE-A251-13E15D4FB810}"/>
              </a:ext>
            </a:extLst>
          </p:cNvPr>
          <p:cNvSpPr txBox="1"/>
          <p:nvPr/>
        </p:nvSpPr>
        <p:spPr>
          <a:xfrm>
            <a:off x="6153444" y="2991349"/>
            <a:ext cx="29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@Transactional  @Service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4AA7A-FFDA-4090-A631-58660C7CFCEA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2959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5383A2-94DB-407B-9DD1-5304A63519EC}"/>
              </a:ext>
            </a:extLst>
          </p:cNvPr>
          <p:cNvSpPr txBox="1"/>
          <p:nvPr/>
        </p:nvSpPr>
        <p:spPr>
          <a:xfrm>
            <a:off x="3976160" y="1876816"/>
            <a:ext cx="404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@RestController @RequestMapping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24667B-D3FB-4973-8057-6521C8019A0F}"/>
              </a:ext>
            </a:extLst>
          </p:cNvPr>
          <p:cNvCxnSpPr>
            <a:cxnSpLocks/>
          </p:cNvCxnSpPr>
          <p:nvPr/>
        </p:nvCxnSpPr>
        <p:spPr>
          <a:xfrm>
            <a:off x="4647922" y="2349445"/>
            <a:ext cx="0" cy="3564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47F8AA-D791-4C0E-B028-344DD84091DD}"/>
              </a:ext>
            </a:extLst>
          </p:cNvPr>
          <p:cNvSpPr txBox="1"/>
          <p:nvPr/>
        </p:nvSpPr>
        <p:spPr>
          <a:xfrm>
            <a:off x="4633919" y="225720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CA174-D55C-445F-9BB4-62FA8D92284E}"/>
              </a:ext>
            </a:extLst>
          </p:cNvPr>
          <p:cNvSpPr txBox="1"/>
          <p:nvPr/>
        </p:nvSpPr>
        <p:spPr>
          <a:xfrm>
            <a:off x="6202203" y="3326420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321CC6-4963-4CDC-BD63-232D03219701}"/>
              </a:ext>
            </a:extLst>
          </p:cNvPr>
          <p:cNvSpPr txBox="1"/>
          <p:nvPr/>
        </p:nvSpPr>
        <p:spPr>
          <a:xfrm>
            <a:off x="6221424" y="4342915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AC947-6D97-4208-B8EA-D26CEA504FA7}"/>
              </a:ext>
            </a:extLst>
          </p:cNvPr>
          <p:cNvSpPr txBox="1"/>
          <p:nvPr/>
        </p:nvSpPr>
        <p:spPr>
          <a:xfrm>
            <a:off x="4679277" y="5580084"/>
            <a:ext cx="2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B0B71E-5EF8-40A8-B66D-C2F7CC40550D}"/>
              </a:ext>
            </a:extLst>
          </p:cNvPr>
          <p:cNvCxnSpPr>
            <a:cxnSpLocks/>
          </p:cNvCxnSpPr>
          <p:nvPr/>
        </p:nvCxnSpPr>
        <p:spPr>
          <a:xfrm flipV="1">
            <a:off x="4785675" y="3376018"/>
            <a:ext cx="1276917" cy="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5FD597-934F-4FD2-9030-B9421172F679}"/>
              </a:ext>
            </a:extLst>
          </p:cNvPr>
          <p:cNvCxnSpPr>
            <a:cxnSpLocks/>
          </p:cNvCxnSpPr>
          <p:nvPr/>
        </p:nvCxnSpPr>
        <p:spPr>
          <a:xfrm flipH="1">
            <a:off x="4843557" y="4719051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62E3A8-5F00-4092-9644-ED669C5B72E3}"/>
              </a:ext>
            </a:extLst>
          </p:cNvPr>
          <p:cNvCxnSpPr>
            <a:cxnSpLocks/>
          </p:cNvCxnSpPr>
          <p:nvPr/>
        </p:nvCxnSpPr>
        <p:spPr>
          <a:xfrm flipV="1">
            <a:off x="3358757" y="2356175"/>
            <a:ext cx="1234806" cy="54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E1F8FD-89E5-4811-B45C-8BB4322AA368}"/>
              </a:ext>
            </a:extLst>
          </p:cNvPr>
          <p:cNvSpPr txBox="1"/>
          <p:nvPr/>
        </p:nvSpPr>
        <p:spPr>
          <a:xfrm>
            <a:off x="6463440" y="3511550"/>
            <a:ext cx="8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entities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0959DC-9E86-42CA-9F1D-E2FBAEA41F5B}"/>
              </a:ext>
            </a:extLst>
          </p:cNvPr>
          <p:cNvSpPr txBox="1"/>
          <p:nvPr/>
        </p:nvSpPr>
        <p:spPr>
          <a:xfrm>
            <a:off x="7581430" y="4956959"/>
            <a:ext cx="5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dtos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8BC6DF-AD47-45C3-9E8C-93662DD7C3C1}"/>
              </a:ext>
            </a:extLst>
          </p:cNvPr>
          <p:cNvSpPr txBox="1"/>
          <p:nvPr/>
        </p:nvSpPr>
        <p:spPr>
          <a:xfrm>
            <a:off x="4843557" y="2511247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input checks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CB1B6-DC1B-4588-A945-30A39DD31042}"/>
              </a:ext>
            </a:extLst>
          </p:cNvPr>
          <p:cNvSpPr txBox="1"/>
          <p:nvPr/>
        </p:nvSpPr>
        <p:spPr>
          <a:xfrm>
            <a:off x="4843557" y="526960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output </a:t>
            </a:r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D3C4B1-4DC9-409B-949A-807F27779509}"/>
              </a:ext>
            </a:extLst>
          </p:cNvPr>
          <p:cNvCxnSpPr>
            <a:cxnSpLocks/>
          </p:cNvCxnSpPr>
          <p:nvPr/>
        </p:nvCxnSpPr>
        <p:spPr>
          <a:xfrm flipH="1">
            <a:off x="3358757" y="5924999"/>
            <a:ext cx="1252443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AAE368-57C3-4427-8C03-D94060EAAA5F}"/>
              </a:ext>
            </a:extLst>
          </p:cNvPr>
          <p:cNvSpPr txBox="1"/>
          <p:nvPr/>
        </p:nvSpPr>
        <p:spPr>
          <a:xfrm>
            <a:off x="7612187" y="3419237"/>
            <a:ext cx="377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JPA </a:t>
            </a:r>
            <a:r>
              <a:rPr lang="fr-FR" dirty="0" err="1"/>
              <a:t>queries</a:t>
            </a:r>
            <a:r>
              <a:rPr lang="fr-FR" dirty="0"/>
              <a:t> (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) /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dto</a:t>
            </a:r>
            <a:endParaRPr lang="fr-FR" dirty="0"/>
          </a:p>
          <a:p>
            <a:r>
              <a:rPr lang="fr-FR" dirty="0" err="1"/>
              <a:t>Functional</a:t>
            </a:r>
            <a:r>
              <a:rPr lang="fr-FR" dirty="0"/>
              <a:t>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A4AD11-B978-490C-9445-20805A4122FA}"/>
              </a:ext>
            </a:extLst>
          </p:cNvPr>
          <p:cNvSpPr txBox="1"/>
          <p:nvPr/>
        </p:nvSpPr>
        <p:spPr>
          <a:xfrm>
            <a:off x="7667153" y="4165485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Entity</a:t>
            </a:r>
            <a:r>
              <a:rPr lang="fr-FR" dirty="0"/>
              <a:t> to </a:t>
            </a:r>
            <a:r>
              <a:rPr lang="fr-FR" dirty="0" err="1"/>
              <a:t>dto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11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5F37-352C-4223-8C9D-EE20CE5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works</a:t>
            </a:r>
            <a:r>
              <a:rPr lang="fr-FR" dirty="0"/>
              <a:t>?? (in « normal » cases)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DB465591-F006-4E06-A7DF-996D2ACE214F}"/>
              </a:ext>
            </a:extLst>
          </p:cNvPr>
          <p:cNvSpPr/>
          <p:nvPr/>
        </p:nvSpPr>
        <p:spPr>
          <a:xfrm>
            <a:off x="602145" y="4268073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E17E-89EB-487F-A4CB-2DFC776D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019758"/>
            <a:ext cx="11920870" cy="6210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4D8CBA-D6DB-470A-8414-36829663BBB1}"/>
              </a:ext>
            </a:extLst>
          </p:cNvPr>
          <p:cNvSpPr/>
          <p:nvPr/>
        </p:nvSpPr>
        <p:spPr>
          <a:xfrm>
            <a:off x="30645" y="2160589"/>
            <a:ext cx="1143000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CC1D-81FB-41B4-8399-5AC939E0BC9B}"/>
              </a:ext>
            </a:extLst>
          </p:cNvPr>
          <p:cNvSpPr txBox="1"/>
          <p:nvPr/>
        </p:nvSpPr>
        <p:spPr>
          <a:xfrm>
            <a:off x="1584251" y="4324262"/>
            <a:ext cx="9404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Bad default value in </a:t>
            </a:r>
            <a:r>
              <a:rPr lang="fr-FR" sz="2800" dirty="0" err="1"/>
              <a:t>springboot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</a:t>
            </a:r>
            <a:r>
              <a:rPr lang="fr-FR" sz="2800" dirty="0" err="1"/>
              <a:t>please</a:t>
            </a:r>
            <a:r>
              <a:rPr lang="fr-FR" sz="2800" dirty="0"/>
              <a:t> </a:t>
            </a:r>
            <a:r>
              <a:rPr lang="fr-FR" sz="2800" dirty="0" err="1"/>
              <a:t>newbies</a:t>
            </a:r>
            <a:r>
              <a:rPr lang="fr-FR" sz="2800" dirty="0"/>
              <a:t> </a:t>
            </a:r>
            <a:r>
              <a:rPr lang="fr-FR" sz="2800" dirty="0" err="1"/>
              <a:t>trying</a:t>
            </a:r>
            <a:r>
              <a:rPr lang="fr-FR" sz="2800" dirty="0"/>
              <a:t> JPA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left</a:t>
            </a:r>
            <a:r>
              <a:rPr lang="fr-FR" sz="2800" dirty="0"/>
              <a:t> hands</a:t>
            </a:r>
          </a:p>
          <a:p>
            <a:r>
              <a:rPr lang="fr-FR" sz="2800" dirty="0" err="1"/>
              <a:t>Springboot</a:t>
            </a:r>
            <a:r>
              <a:rPr lang="fr-FR" sz="2800" dirty="0"/>
              <a:t> </a:t>
            </a:r>
            <a:r>
              <a:rPr lang="fr-FR" sz="2800" dirty="0" err="1"/>
              <a:t>explicitly</a:t>
            </a:r>
            <a:r>
              <a:rPr lang="fr-FR" sz="2800" dirty="0"/>
              <a:t> WARN to change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</a:p>
          <a:p>
            <a:r>
              <a:rPr lang="fr-FR" sz="2800" dirty="0"/>
              <a:t>Do not </a:t>
            </a:r>
            <a:r>
              <a:rPr lang="fr-FR" sz="2800" dirty="0" err="1"/>
              <a:t>simply</a:t>
            </a:r>
            <a:r>
              <a:rPr lang="fr-FR" sz="2800" dirty="0"/>
              <a:t> </a:t>
            </a:r>
            <a:r>
              <a:rPr lang="fr-FR" sz="2800" dirty="0" err="1"/>
              <a:t>remove</a:t>
            </a:r>
            <a:r>
              <a:rPr lang="fr-FR" sz="2800" dirty="0"/>
              <a:t> the </a:t>
            </a:r>
            <a:r>
              <a:rPr lang="fr-FR" sz="2800" dirty="0" err="1"/>
              <a:t>warn</a:t>
            </a:r>
            <a:r>
              <a:rPr lang="fr-FR" sz="2800" dirty="0"/>
              <a:t> !!!   Code </a:t>
            </a:r>
            <a:r>
              <a:rPr lang="fr-FR" sz="2800" dirty="0" err="1"/>
              <a:t>is</a:t>
            </a:r>
            <a:r>
              <a:rPr lang="fr-FR" sz="2800" dirty="0"/>
              <a:t> buggy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EA661-D954-45A4-BB28-849F0DFEC26E}"/>
              </a:ext>
            </a:extLst>
          </p:cNvPr>
          <p:cNvSpPr/>
          <p:nvPr/>
        </p:nvSpPr>
        <p:spPr>
          <a:xfrm>
            <a:off x="6095999" y="2160589"/>
            <a:ext cx="4478079" cy="3393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AF41AA-51B0-4C5C-8D53-88EBAA3C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" y="2974961"/>
            <a:ext cx="12053257" cy="3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719C-0C9C-4A5F-BC9D-99175AE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Controller Method Pattern</a:t>
            </a:r>
            <a:br>
              <a:rPr lang="fr-FR" dirty="0"/>
            </a:br>
            <a:r>
              <a:rPr lang="fr-FR" dirty="0"/>
              <a:t>{ </a:t>
            </a:r>
            <a:r>
              <a:rPr lang="fr-FR" dirty="0" err="1"/>
              <a:t>unmarshal</a:t>
            </a:r>
            <a:r>
              <a:rPr lang="fr-FR" dirty="0"/>
              <a:t> / </a:t>
            </a:r>
            <a:r>
              <a:rPr lang="fr-FR" dirty="0" err="1"/>
              <a:t>delegate</a:t>
            </a:r>
            <a:r>
              <a:rPr lang="fr-FR" dirty="0"/>
              <a:t> / </a:t>
            </a:r>
            <a:r>
              <a:rPr lang="fr-FR" dirty="0" err="1"/>
              <a:t>marshall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E8CF1-BEF6-4473-B393-EDCD39E0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71"/>
            <a:ext cx="12192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6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37C210-56B2-4013-9AD7-A0BF868951B3}"/>
              </a:ext>
            </a:extLst>
          </p:cNvPr>
          <p:cNvSpPr txBox="1">
            <a:spLocks/>
          </p:cNvSpPr>
          <p:nvPr/>
        </p:nvSpPr>
        <p:spPr>
          <a:xfrm>
            <a:off x="838200" y="-5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« solid » principles</a:t>
            </a:r>
            <a:endParaRPr lang="fr-FR" dirty="0"/>
          </a:p>
        </p:txBody>
      </p:sp>
      <p:pic>
        <p:nvPicPr>
          <p:cNvPr id="5" name="Picture 2" descr="Solid Principles Image">
            <a:extLst>
              <a:ext uri="{FF2B5EF4-FFF2-40B4-BE49-F238E27FC236}">
                <a16:creationId xmlns:a16="http://schemas.microsoft.com/office/drawing/2014/main" id="{722D4078-22F9-4786-8479-C82E3B2F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7" y="1295399"/>
            <a:ext cx="7865165" cy="52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0801-F8DE-4FB5-B9E7-EF376B8E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Message </a:t>
            </a:r>
            <a:r>
              <a:rPr lang="fr-FR" dirty="0" err="1"/>
              <a:t>Encoding</a:t>
            </a:r>
            <a:r>
              <a:rPr lang="fr-FR" dirty="0"/>
              <a:t> : </a:t>
            </a:r>
            <a:r>
              <a:rPr lang="fr-FR" dirty="0" err="1"/>
              <a:t>Text</a:t>
            </a:r>
            <a:r>
              <a:rPr lang="fr-FR" dirty="0"/>
              <a:t> / </a:t>
            </a:r>
            <a:r>
              <a:rPr lang="fr-FR" dirty="0" err="1"/>
              <a:t>Binary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B70A1-09FF-4565-B5FD-534D9907D77D}"/>
              </a:ext>
            </a:extLst>
          </p:cNvPr>
          <p:cNvSpPr txBox="1"/>
          <p:nvPr/>
        </p:nvSpPr>
        <p:spPr>
          <a:xfrm>
            <a:off x="2481198" y="1537815"/>
            <a:ext cx="6646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 </a:t>
            </a:r>
            <a:r>
              <a:rPr lang="fr-FR" sz="2400" dirty="0" err="1"/>
              <a:t>schema</a:t>
            </a:r>
            <a:r>
              <a:rPr lang="fr-FR" sz="2400" dirty="0"/>
              <a:t>:=« ..</a:t>
            </a:r>
            <a:r>
              <a:rPr lang="fr-FR" sz="2400" dirty="0" err="1"/>
              <a:t>xsd</a:t>
            </a:r>
            <a:r>
              <a:rPr lang="fr-FR" sz="2400" dirty="0"/>
              <a:t> » </a:t>
            </a:r>
            <a:r>
              <a:rPr lang="fr-FR" sz="2400" dirty="0" err="1"/>
              <a:t>namespace</a:t>
            </a:r>
            <a:r>
              <a:rPr lang="fr-FR" sz="2400" dirty="0"/>
              <a:t>=« ns1:….. » &gt;   </a:t>
            </a:r>
          </a:p>
          <a:p>
            <a:r>
              <a:rPr lang="fr-FR" sz="2400" dirty="0"/>
              <a:t>              &lt;a&gt; &lt;ns1:b&gt; </a:t>
            </a:r>
            <a:r>
              <a:rPr lang="fr-FR" sz="2400" dirty="0" err="1"/>
              <a:t>some</a:t>
            </a:r>
            <a:r>
              <a:rPr lang="fr-FR" sz="2400" dirty="0"/>
              <a:t> value&lt;/ns1:b&gt; 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03DB-6B1E-4315-9ABB-299B8BBEE333}"/>
              </a:ext>
            </a:extLst>
          </p:cNvPr>
          <p:cNvSpPr txBox="1"/>
          <p:nvPr/>
        </p:nvSpPr>
        <p:spPr>
          <a:xfrm>
            <a:off x="2484757" y="2728580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&lt;xml?&gt;   &lt;a&gt; &lt;b&gt; </a:t>
            </a:r>
            <a:r>
              <a:rPr lang="fr-FR" sz="2400" dirty="0" err="1"/>
              <a:t>some</a:t>
            </a:r>
            <a:r>
              <a:rPr lang="fr-FR" sz="2400" dirty="0"/>
              <a:t> value&lt;/b&gt; &lt;/a&gt;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07048-C46B-4045-ABE9-D10C564704ED}"/>
              </a:ext>
            </a:extLst>
          </p:cNvPr>
          <p:cNvSpPr txBox="1"/>
          <p:nvPr/>
        </p:nvSpPr>
        <p:spPr>
          <a:xfrm>
            <a:off x="2459943" y="3702760"/>
            <a:ext cx="50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JSON: { « a »: { « b »: « </a:t>
            </a:r>
            <a:r>
              <a:rPr lang="fr-FR" sz="2400" dirty="0" err="1"/>
              <a:t>some</a:t>
            </a:r>
            <a:r>
              <a:rPr lang="fr-FR" sz="2400" dirty="0"/>
              <a:t> value » }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666C9-0445-4091-9B45-F03E11E721D9}"/>
              </a:ext>
            </a:extLst>
          </p:cNvPr>
          <p:cNvSpPr txBox="1"/>
          <p:nvPr/>
        </p:nvSpPr>
        <p:spPr>
          <a:xfrm>
            <a:off x="2453472" y="4727790"/>
            <a:ext cx="236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CSV:   </a:t>
            </a:r>
            <a:r>
              <a:rPr lang="fr-FR" sz="2400" dirty="0" err="1"/>
              <a:t>a.b</a:t>
            </a:r>
            <a:r>
              <a:rPr lang="fr-FR" sz="2400" dirty="0"/>
              <a:t>; \n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some</a:t>
            </a:r>
            <a:r>
              <a:rPr lang="fr-FR" sz="2400" dirty="0"/>
              <a:t>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A80D-A58E-4A61-8F05-0F2193F13D9D}"/>
              </a:ext>
            </a:extLst>
          </p:cNvPr>
          <p:cNvSpPr txBox="1"/>
          <p:nvPr/>
        </p:nvSpPr>
        <p:spPr>
          <a:xfrm>
            <a:off x="2453472" y="5986481"/>
            <a:ext cx="455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Binary</a:t>
            </a:r>
            <a:r>
              <a:rPr lang="fr-FR" sz="2400" dirty="0"/>
              <a:t>: 0101010101101010101010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2F69A66-8EDA-4DE9-A7C5-280CE91342E9}"/>
              </a:ext>
            </a:extLst>
          </p:cNvPr>
          <p:cNvSpPr/>
          <p:nvPr/>
        </p:nvSpPr>
        <p:spPr>
          <a:xfrm>
            <a:off x="8436514" y="2120940"/>
            <a:ext cx="3637722" cy="923331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5FEDE-AB6A-4607-8CB9-E9BECB4F4394}"/>
              </a:ext>
            </a:extLst>
          </p:cNvPr>
          <p:cNvSpPr txBox="1"/>
          <p:nvPr/>
        </p:nvSpPr>
        <p:spPr>
          <a:xfrm>
            <a:off x="9044344" y="2107403"/>
            <a:ext cx="30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+++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powerfull</a:t>
            </a:r>
            <a:endParaRPr lang="fr-FR" dirty="0"/>
          </a:p>
          <a:p>
            <a:r>
              <a:rPr lang="fr-FR" dirty="0"/>
              <a:t>+++ Self-</a:t>
            </a:r>
            <a:r>
              <a:rPr lang="fr-FR" dirty="0" err="1"/>
              <a:t>explained</a:t>
            </a:r>
            <a:r>
              <a:rPr lang="fr-FR" dirty="0"/>
              <a:t> / extensible</a:t>
            </a:r>
          </a:p>
          <a:p>
            <a:r>
              <a:rPr lang="fr-FR" dirty="0"/>
              <a:t>--- 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verbose</a:t>
            </a:r>
            <a:endParaRPr lang="fr-F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AA6B3D2-3F50-434B-8160-D9BA2C6EBB1D}"/>
              </a:ext>
            </a:extLst>
          </p:cNvPr>
          <p:cNvSpPr/>
          <p:nvPr/>
        </p:nvSpPr>
        <p:spPr>
          <a:xfrm>
            <a:off x="7848763" y="3954924"/>
            <a:ext cx="3097387" cy="632794"/>
          </a:xfrm>
          <a:prstGeom prst="wedgeEllipseCallout">
            <a:avLst>
              <a:gd name="adj1" fmla="val -50852"/>
              <a:gd name="adj2" fmla="val -63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174B-C582-441B-99B4-D559E925DB92}"/>
              </a:ext>
            </a:extLst>
          </p:cNvPr>
          <p:cNvSpPr txBox="1"/>
          <p:nvPr/>
        </p:nvSpPr>
        <p:spPr>
          <a:xfrm>
            <a:off x="8368952" y="3948156"/>
            <a:ext cx="218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Simplest</a:t>
            </a:r>
            <a:endParaRPr lang="fr-FR" dirty="0"/>
          </a:p>
          <a:p>
            <a:r>
              <a:rPr lang="fr-FR" dirty="0"/>
              <a:t>Compromise for Web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098DD78-1962-42F8-B420-AAC1B1F8EEDD}"/>
              </a:ext>
            </a:extLst>
          </p:cNvPr>
          <p:cNvSpPr/>
          <p:nvPr/>
        </p:nvSpPr>
        <p:spPr>
          <a:xfrm>
            <a:off x="7946335" y="5498373"/>
            <a:ext cx="4209230" cy="1303252"/>
          </a:xfrm>
          <a:prstGeom prst="wedgeEllipseCallout">
            <a:avLst>
              <a:gd name="adj1" fmla="val -66078"/>
              <a:gd name="adj2" fmla="val 8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4B0E0-1FC2-40F0-8D47-1528ADDDD497}"/>
              </a:ext>
            </a:extLst>
          </p:cNvPr>
          <p:cNvSpPr txBox="1"/>
          <p:nvPr/>
        </p:nvSpPr>
        <p:spPr>
          <a:xfrm>
            <a:off x="8506229" y="5574292"/>
            <a:ext cx="3865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Obscure</a:t>
            </a:r>
          </a:p>
          <a:p>
            <a:r>
              <a:rPr lang="fr-FR" dirty="0"/>
              <a:t>+++ </a:t>
            </a:r>
            <a:r>
              <a:rPr lang="fr-FR" dirty="0" err="1"/>
              <a:t>compressed</a:t>
            </a:r>
            <a:r>
              <a:rPr lang="fr-FR" dirty="0"/>
              <a:t> </a:t>
            </a:r>
            <a:r>
              <a:rPr lang="fr-FR" dirty="0" err="1"/>
              <a:t>encoding</a:t>
            </a:r>
            <a:endParaRPr lang="fr-FR" dirty="0"/>
          </a:p>
          <a:p>
            <a:r>
              <a:rPr lang="fr-FR" dirty="0"/>
              <a:t>+++ efficient int32, long64, float32, ..  </a:t>
            </a:r>
          </a:p>
          <a:p>
            <a:r>
              <a:rPr lang="fr-FR" dirty="0"/>
              <a:t>    CPU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69BA5B7-1F26-477F-BBF0-A803C381D384}"/>
              </a:ext>
            </a:extLst>
          </p:cNvPr>
          <p:cNvSpPr/>
          <p:nvPr/>
        </p:nvSpPr>
        <p:spPr>
          <a:xfrm>
            <a:off x="358114" y="2509630"/>
            <a:ext cx="480086" cy="2360544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4047C-AA29-483F-8E95-C0FCF75E0A1E}"/>
              </a:ext>
            </a:extLst>
          </p:cNvPr>
          <p:cNvSpPr txBox="1"/>
          <p:nvPr/>
        </p:nvSpPr>
        <p:spPr>
          <a:xfrm>
            <a:off x="-10875" y="1765461"/>
            <a:ext cx="136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verbose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6F41-EE51-4D6B-BDFE-9E66244A6ECB}"/>
              </a:ext>
            </a:extLst>
          </p:cNvPr>
          <p:cNvSpPr txBox="1"/>
          <p:nvPr/>
        </p:nvSpPr>
        <p:spPr>
          <a:xfrm>
            <a:off x="-5685" y="4949296"/>
            <a:ext cx="197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compressed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B0344-DD8C-4837-856A-D5B87F82B217}"/>
              </a:ext>
            </a:extLst>
          </p:cNvPr>
          <p:cNvSpPr txBox="1"/>
          <p:nvPr/>
        </p:nvSpPr>
        <p:spPr>
          <a:xfrm>
            <a:off x="659880" y="1284902"/>
            <a:ext cx="1637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00B050"/>
                </a:solidFill>
              </a:rPr>
              <a:t>explained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9CC9B-A370-4E09-BD0D-CD9F852A243B}"/>
              </a:ext>
            </a:extLst>
          </p:cNvPr>
          <p:cNvSpPr txBox="1"/>
          <p:nvPr/>
        </p:nvSpPr>
        <p:spPr>
          <a:xfrm>
            <a:off x="771888" y="549837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opaque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5F58216-F345-4303-8E2B-BE3639D8C66D}"/>
              </a:ext>
            </a:extLst>
          </p:cNvPr>
          <p:cNvSpPr/>
          <p:nvPr/>
        </p:nvSpPr>
        <p:spPr>
          <a:xfrm flipV="1">
            <a:off x="1144779" y="2509628"/>
            <a:ext cx="468823" cy="2280337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20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6698-ADFC-4079-92D2-752E8B4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SOLID  </a:t>
            </a:r>
            <a:r>
              <a:rPr lang="fr-FR" dirty="0" err="1"/>
              <a:t>RestController</a:t>
            </a:r>
            <a:r>
              <a:rPr lang="fr-FR" dirty="0"/>
              <a:t>   ….  S = Single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FEA9-0113-409E-B3E3-3119D0583D20}"/>
              </a:ext>
            </a:extLst>
          </p:cNvPr>
          <p:cNvSpPr txBox="1"/>
          <p:nvPr/>
        </p:nvSpPr>
        <p:spPr>
          <a:xfrm>
            <a:off x="675861" y="2405271"/>
            <a:ext cx="1105668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RestController</a:t>
            </a:r>
            <a:r>
              <a:rPr lang="fr-FR" sz="2800" dirty="0"/>
              <a:t>  </a:t>
            </a:r>
            <a:r>
              <a:rPr lang="fr-FR" sz="2800" dirty="0" err="1"/>
              <a:t>does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r>
              <a:rPr lang="fr-FR" sz="2800" dirty="0"/>
              <a:t> 1 </a:t>
            </a:r>
            <a:r>
              <a:rPr lang="fr-FR" sz="2800" dirty="0" err="1"/>
              <a:t>thing</a:t>
            </a:r>
            <a:r>
              <a:rPr lang="fr-FR" sz="2800" dirty="0"/>
              <a:t> : </a:t>
            </a:r>
          </a:p>
          <a:p>
            <a:endParaRPr lang="fr-FR" sz="2800" dirty="0"/>
          </a:p>
          <a:p>
            <a:r>
              <a:rPr lang="fr-FR" sz="4000" b="1" dirty="0" err="1"/>
              <a:t>controls</a:t>
            </a:r>
            <a:r>
              <a:rPr lang="fr-FR" sz="4000" b="1" dirty="0"/>
              <a:t> (</a:t>
            </a:r>
            <a:r>
              <a:rPr lang="fr-FR" sz="4000" b="1" dirty="0" err="1"/>
              <a:t>maps</a:t>
            </a:r>
            <a:r>
              <a:rPr lang="fr-FR" sz="4000" b="1" dirty="0"/>
              <a:t>) http </a:t>
            </a:r>
            <a:r>
              <a:rPr lang="fr-FR" sz="4000" b="1" dirty="0" err="1"/>
              <a:t>Rest</a:t>
            </a:r>
            <a:r>
              <a:rPr lang="fr-FR" sz="4000" b="1" dirty="0"/>
              <a:t> </a:t>
            </a:r>
            <a:r>
              <a:rPr lang="fr-FR" sz="4000" b="1" dirty="0" err="1"/>
              <a:t>requests</a:t>
            </a:r>
            <a:r>
              <a:rPr lang="fr-FR" sz="4000" b="1" dirty="0"/>
              <a:t> to Java </a:t>
            </a:r>
            <a:r>
              <a:rPr lang="fr-FR" sz="4000" b="1" dirty="0" err="1"/>
              <a:t>methods</a:t>
            </a:r>
            <a:endParaRPr lang="fr-FR" sz="4000" b="1" dirty="0"/>
          </a:p>
          <a:p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delegate</a:t>
            </a:r>
            <a:r>
              <a:rPr lang="fr-FR" sz="2800" dirty="0"/>
              <a:t> all </a:t>
            </a:r>
            <a:r>
              <a:rPr lang="fr-FR" sz="2800" dirty="0" err="1"/>
              <a:t>others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to </a:t>
            </a:r>
            <a:r>
              <a:rPr lang="fr-FR" sz="2800" dirty="0" err="1"/>
              <a:t>injected</a:t>
            </a:r>
            <a:r>
              <a:rPr lang="fr-FR" sz="28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88803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353999-F4DA-4FA6-BC25-A351AA5F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6" y="1690688"/>
            <a:ext cx="6418074" cy="504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7" y="980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Rest</a:t>
            </a:r>
            <a:r>
              <a:rPr lang="fr-FR" dirty="0"/>
              <a:t>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FF782-EBBD-4A60-B334-E3FD4A89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3" y="1335369"/>
            <a:ext cx="5927262" cy="46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64FC-6BB6-43A6-916B-EA0D36D7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</a:t>
            </a:r>
            <a:r>
              <a:rPr lang="fr-FR" dirty="0" err="1"/>
              <a:t>Transactional</a:t>
            </a:r>
            <a:r>
              <a:rPr lang="fr-FR" dirty="0"/>
              <a:t> Service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E0C78-CB8F-4BEE-A08F-F8B46E0C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5" y="2021890"/>
            <a:ext cx="6044295" cy="419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59478-FEAA-4BC4-86B4-2BCAC0E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" y="1620639"/>
            <a:ext cx="5621867" cy="46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344D-9AC7-4AD2-98A7-E8DE142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CRUD Service (2/2) </a:t>
            </a:r>
            <a:br>
              <a:rPr lang="fr-FR" dirty="0"/>
            </a:br>
            <a:r>
              <a:rPr lang="fr-FR" dirty="0"/>
              <a:t>entity2Dto / dto2Entity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65BB-D685-40D6-9C9D-3CACD36E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14" y="1879176"/>
            <a:ext cx="8456491" cy="45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entity2Dto / dto2Entity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signature and « .class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6833-9182-4743-BC5A-15817146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04" y="2338592"/>
            <a:ext cx="8618224" cy="3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5C9-8CB6-46AA-B506-0231BB54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Orika</a:t>
            </a:r>
            <a:r>
              <a:rPr lang="fr-FR" dirty="0"/>
              <a:t> </a:t>
            </a:r>
            <a:r>
              <a:rPr lang="fr-FR" dirty="0" err="1"/>
              <a:t>MapperFacade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18332-822E-4DD2-8631-BD6E80B0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5" y="1595074"/>
            <a:ext cx="10631909" cy="5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848-52EE-4D2D-90B4-7D22900F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43F-9108-45DD-A026-DF04E6FA4E19}"/>
              </a:ext>
            </a:extLst>
          </p:cNvPr>
          <p:cNvSpPr txBox="1"/>
          <p:nvPr/>
        </p:nvSpPr>
        <p:spPr>
          <a:xfrm>
            <a:off x="3425013" y="1899760"/>
            <a:ext cx="6095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orika-core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25951-628D-48CD-9616-DBF96A26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1" y="4775894"/>
            <a:ext cx="6195237" cy="1542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0E3A5-4262-4821-B29D-B8F1CE2E07AE}"/>
              </a:ext>
            </a:extLst>
          </p:cNvPr>
          <p:cNvSpPr txBox="1"/>
          <p:nvPr/>
        </p:nvSpPr>
        <p:spPr>
          <a:xfrm>
            <a:off x="4954772" y="4252674"/>
            <a:ext cx="7186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https://search.maven.org/search?q=orika-core</a:t>
            </a:r>
          </a:p>
        </p:txBody>
      </p:sp>
    </p:spTree>
    <p:extLst>
      <p:ext uri="{BB962C8B-B14F-4D97-AF65-F5344CB8AC3E}">
        <p14:creationId xmlns:p14="http://schemas.microsoft.com/office/powerpoint/2010/main" val="1874109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D1C-E2BC-4DCA-8EA0-D007E89C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https://github.com/orika-mapper/orika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52F0-0F58-4092-8DA5-1ADA2503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6" y="1542875"/>
            <a:ext cx="7761769" cy="5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7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B84E-4F58-4C74-8EE0-AF4E5714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http://orika-mapper.github.io/orika-docs/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E4C2-DF87-454F-9615-912E0566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09" y="1259958"/>
            <a:ext cx="5686383" cy="5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7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C20-088D-4E34-B5B6-1E46228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Orika</a:t>
            </a:r>
            <a:r>
              <a:rPr lang="fr-FR" dirty="0"/>
              <a:t> Intro … </a:t>
            </a:r>
            <a:r>
              <a:rPr lang="fr-FR" dirty="0" err="1"/>
              <a:t>customizing</a:t>
            </a:r>
            <a:r>
              <a:rPr lang="fr-FR" dirty="0"/>
              <a:t> Class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EE15-88AA-4780-806F-7A00DA56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552197"/>
            <a:ext cx="9943214" cy="230873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E5F2BC1-4AB8-49E9-99B4-A543BB87D5A4}"/>
              </a:ext>
            </a:extLst>
          </p:cNvPr>
          <p:cNvSpPr/>
          <p:nvPr/>
        </p:nvSpPr>
        <p:spPr>
          <a:xfrm>
            <a:off x="7044070" y="2411509"/>
            <a:ext cx="3471530" cy="962382"/>
          </a:xfrm>
          <a:prstGeom prst="wedgeEllipseCallout">
            <a:avLst>
              <a:gd name="adj1" fmla="val -68744"/>
              <a:gd name="adj2" fmla="val -239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A99D-ED58-4058-9FD7-E995AED2AC78}"/>
              </a:ext>
            </a:extLst>
          </p:cNvPr>
          <p:cNvSpPr txBox="1"/>
          <p:nvPr/>
        </p:nvSpPr>
        <p:spPr>
          <a:xfrm>
            <a:off x="7432139" y="2450561"/>
            <a:ext cx="281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custom </a:t>
            </a:r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Mapping</a:t>
            </a:r>
          </a:p>
          <a:p>
            <a:r>
              <a:rPr lang="fr-FR" dirty="0"/>
              <a:t>= </a:t>
            </a:r>
            <a:r>
              <a:rPr lang="fr-FR" dirty="0" err="1"/>
              <a:t>fieldAtoB</a:t>
            </a:r>
            <a:r>
              <a:rPr lang="fr-FR" dirty="0"/>
              <a:t> +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58CDCE-E49E-43FC-80A9-DAF5385EBC01}"/>
              </a:ext>
            </a:extLst>
          </p:cNvPr>
          <p:cNvSpPr/>
          <p:nvPr/>
        </p:nvSpPr>
        <p:spPr>
          <a:xfrm>
            <a:off x="7127358" y="3781160"/>
            <a:ext cx="3471530" cy="687882"/>
          </a:xfrm>
          <a:prstGeom prst="wedgeEllipseCallout">
            <a:avLst>
              <a:gd name="adj1" fmla="val -64916"/>
              <a:gd name="adj2" fmla="val -13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28F76-514D-4276-BE95-4D971B0CF108}"/>
              </a:ext>
            </a:extLst>
          </p:cNvPr>
          <p:cNvSpPr txBox="1"/>
          <p:nvPr/>
        </p:nvSpPr>
        <p:spPr>
          <a:xfrm>
            <a:off x="7515427" y="3820212"/>
            <a:ext cx="255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Explicit Single-</a:t>
            </a:r>
            <a:r>
              <a:rPr lang="fr-FR" dirty="0" err="1"/>
              <a:t>Directional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fieldAtoB</a:t>
            </a:r>
            <a:r>
              <a:rPr lang="fr-FR" dirty="0"/>
              <a:t> != </a:t>
            </a:r>
            <a:r>
              <a:rPr lang="fr-FR" dirty="0" err="1"/>
              <a:t>fieldBToA</a:t>
            </a:r>
            <a:endParaRPr lang="fr-F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74E23B-8408-4C0C-B450-33F7A5652098}"/>
              </a:ext>
            </a:extLst>
          </p:cNvPr>
          <p:cNvSpPr/>
          <p:nvPr/>
        </p:nvSpPr>
        <p:spPr>
          <a:xfrm>
            <a:off x="4176823" y="3076840"/>
            <a:ext cx="3191540" cy="457686"/>
          </a:xfrm>
          <a:prstGeom prst="wedgeEllipseCallout">
            <a:avLst>
              <a:gd name="adj1" fmla="val -55920"/>
              <a:gd name="adj2" fmla="val -414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E3C2-9251-43C9-A1A1-510C9BC574B5}"/>
              </a:ext>
            </a:extLst>
          </p:cNvPr>
          <p:cNvSpPr txBox="1"/>
          <p:nvPr/>
        </p:nvSpPr>
        <p:spPr>
          <a:xfrm>
            <a:off x="4323888" y="3115892"/>
            <a:ext cx="303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Convention over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AB4B3-C8A3-4435-821A-5B8BF45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40" y="3844841"/>
            <a:ext cx="5434012" cy="47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5B5F8-F5CE-4C17-9F46-58291ECB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8" y="4475589"/>
            <a:ext cx="3128520" cy="481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C95A5-F7AD-46C2-B298-33138CB4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5115352"/>
            <a:ext cx="4106714" cy="5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687A-0EFC-4CB6-8A60-95A46F6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01738"/>
            <a:ext cx="11815970" cy="1325563"/>
          </a:xfrm>
        </p:spPr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… Code-</a:t>
            </a:r>
            <a:r>
              <a:rPr lang="fr-FR" dirty="0" err="1"/>
              <a:t>Generator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4A70E-98BE-41B9-9A90-AF279470784E}"/>
              </a:ext>
            </a:extLst>
          </p:cNvPr>
          <p:cNvSpPr txBox="1"/>
          <p:nvPr/>
        </p:nvSpPr>
        <p:spPr>
          <a:xfrm>
            <a:off x="4098622" y="1497753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&lt;?xml&gt;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D0E56BD-AB54-4084-B107-6D22E6C9CCE9}"/>
              </a:ext>
            </a:extLst>
          </p:cNvPr>
          <p:cNvSpPr/>
          <p:nvPr/>
        </p:nvSpPr>
        <p:spPr>
          <a:xfrm rot="5400000">
            <a:off x="6004449" y="155657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DB8B-FE24-48DC-9BBA-C66A79DAA7F1}"/>
              </a:ext>
            </a:extLst>
          </p:cNvPr>
          <p:cNvSpPr txBox="1"/>
          <p:nvPr/>
        </p:nvSpPr>
        <p:spPr>
          <a:xfrm>
            <a:off x="6686685" y="1497753"/>
            <a:ext cx="2202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xsd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r>
              <a:rPr lang="fr-FR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FBE2-AE61-4476-81B7-265A774864A0}"/>
              </a:ext>
            </a:extLst>
          </p:cNvPr>
          <p:cNvSpPr txBox="1"/>
          <p:nvPr/>
        </p:nvSpPr>
        <p:spPr>
          <a:xfrm>
            <a:off x="4098622" y="2347549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{ </a:t>
            </a:r>
            <a:r>
              <a:rPr lang="fr-FR" sz="3200" dirty="0" err="1"/>
              <a:t>json</a:t>
            </a:r>
            <a:r>
              <a:rPr lang="fr-FR" sz="3200" dirty="0"/>
              <a:t>}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C92BFEC-5876-4940-BE6B-6CFBB6D8024A}"/>
              </a:ext>
            </a:extLst>
          </p:cNvPr>
          <p:cNvSpPr/>
          <p:nvPr/>
        </p:nvSpPr>
        <p:spPr>
          <a:xfrm rot="5400000">
            <a:off x="6004449" y="2406367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1935B-B63C-409F-8F3E-E10E65C4048C}"/>
              </a:ext>
            </a:extLst>
          </p:cNvPr>
          <p:cNvSpPr txBox="1"/>
          <p:nvPr/>
        </p:nvSpPr>
        <p:spPr>
          <a:xfrm>
            <a:off x="6686685" y="2347549"/>
            <a:ext cx="5784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?? No standard</a:t>
            </a:r>
          </a:p>
          <a:p>
            <a:r>
              <a:rPr lang="fr-FR" sz="3200" dirty="0"/>
              <a:t>( </a:t>
            </a:r>
            <a:r>
              <a:rPr lang="fr-FR" sz="3200" dirty="0" err="1"/>
              <a:t>json-schema,OpenApi,Swagger</a:t>
            </a:r>
            <a:r>
              <a:rPr lang="fr-FR" sz="3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140BB-2597-46CE-8E8D-422019025A24}"/>
              </a:ext>
            </a:extLst>
          </p:cNvPr>
          <p:cNvSpPr txBox="1"/>
          <p:nvPr/>
        </p:nvSpPr>
        <p:spPr>
          <a:xfrm>
            <a:off x="4052240" y="3460147"/>
            <a:ext cx="82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CSV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10B793-4DD7-4A01-B533-040EC737F475}"/>
              </a:ext>
            </a:extLst>
          </p:cNvPr>
          <p:cNvSpPr/>
          <p:nvPr/>
        </p:nvSpPr>
        <p:spPr>
          <a:xfrm rot="5400000">
            <a:off x="5958067" y="351896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2226D-1685-4EA8-88AF-B44D9FAF7D6C}"/>
              </a:ext>
            </a:extLst>
          </p:cNvPr>
          <p:cNvSpPr txBox="1"/>
          <p:nvPr/>
        </p:nvSpPr>
        <p:spPr>
          <a:xfrm>
            <a:off x="6640303" y="3460147"/>
            <a:ext cx="536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Header line … </a:t>
            </a:r>
            <a:r>
              <a:rPr lang="fr-FR" sz="3200" dirty="0" err="1"/>
              <a:t>Tabular</a:t>
            </a:r>
            <a:r>
              <a:rPr lang="fr-FR" sz="3200" dirty="0"/>
              <a:t>, Not </a:t>
            </a:r>
            <a:r>
              <a:rPr lang="fr-FR" sz="3200" dirty="0" err="1"/>
              <a:t>tree</a:t>
            </a:r>
            <a:endParaRPr lang="fr-F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71529-A3AD-4B2B-9ACE-B56079599AA1}"/>
              </a:ext>
            </a:extLst>
          </p:cNvPr>
          <p:cNvSpPr txBox="1"/>
          <p:nvPr/>
        </p:nvSpPr>
        <p:spPr>
          <a:xfrm>
            <a:off x="4113683" y="5026157"/>
            <a:ext cx="95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Avro</a:t>
            </a:r>
            <a:endParaRPr lang="fr-FR" sz="3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391A73-3CE5-4734-A772-09024B0F682D}"/>
              </a:ext>
            </a:extLst>
          </p:cNvPr>
          <p:cNvSpPr/>
          <p:nvPr/>
        </p:nvSpPr>
        <p:spPr>
          <a:xfrm rot="5400000">
            <a:off x="5973128" y="5099636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2FD62-887E-4268-99F0-7A0BD4555A44}"/>
              </a:ext>
            </a:extLst>
          </p:cNvPr>
          <p:cNvSpPr txBox="1"/>
          <p:nvPr/>
        </p:nvSpPr>
        <p:spPr>
          <a:xfrm>
            <a:off x="6631929" y="5007947"/>
            <a:ext cx="5025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avsc</a:t>
            </a:r>
            <a:r>
              <a:rPr lang="fr-FR" sz="3200" dirty="0"/>
              <a:t>  : </a:t>
            </a:r>
            <a:r>
              <a:rPr lang="fr-FR" sz="3200" dirty="0" err="1"/>
              <a:t>Avro-Schema</a:t>
            </a:r>
            <a:r>
              <a:rPr lang="fr-FR" sz="3200" dirty="0"/>
              <a:t> (in </a:t>
            </a:r>
            <a:r>
              <a:rPr lang="fr-FR" sz="3200" dirty="0" err="1"/>
              <a:t>json</a:t>
            </a:r>
            <a:r>
              <a:rPr lang="fr-FR" sz="3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CCD3D-0170-4622-B141-6C9476754E32}"/>
              </a:ext>
            </a:extLst>
          </p:cNvPr>
          <p:cNvSpPr txBox="1"/>
          <p:nvPr/>
        </p:nvSpPr>
        <p:spPr>
          <a:xfrm>
            <a:off x="2667908" y="4531455"/>
            <a:ext cx="3025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Corba,RPC,XRD</a:t>
            </a:r>
            <a:r>
              <a:rPr lang="fr-FR" sz="3200" dirty="0"/>
              <a:t>,..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6AE6B-EB16-4919-BC77-16A2D8BF0A1F}"/>
              </a:ext>
            </a:extLst>
          </p:cNvPr>
          <p:cNvSpPr/>
          <p:nvPr/>
        </p:nvSpPr>
        <p:spPr>
          <a:xfrm rot="5400000">
            <a:off x="5978368" y="4623144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679E3-6122-4BD5-B612-EE69AA18A8B3}"/>
              </a:ext>
            </a:extLst>
          </p:cNvPr>
          <p:cNvSpPr txBox="1"/>
          <p:nvPr/>
        </p:nvSpPr>
        <p:spPr>
          <a:xfrm>
            <a:off x="6637169" y="4531455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7FBC9-8097-43F0-90D3-DFAE3B5CCBD6}"/>
              </a:ext>
            </a:extLst>
          </p:cNvPr>
          <p:cNvSpPr txBox="1"/>
          <p:nvPr/>
        </p:nvSpPr>
        <p:spPr>
          <a:xfrm>
            <a:off x="4107059" y="5460672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Thrift</a:t>
            </a:r>
            <a:endParaRPr lang="fr-FR" sz="32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E191D8A-D8D6-487C-A8E7-3A29E6C030FB}"/>
              </a:ext>
            </a:extLst>
          </p:cNvPr>
          <p:cNvSpPr/>
          <p:nvPr/>
        </p:nvSpPr>
        <p:spPr>
          <a:xfrm rot="5400000">
            <a:off x="5966504" y="5534151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E6B74-A387-44A9-A61A-1E189446AC6C}"/>
              </a:ext>
            </a:extLst>
          </p:cNvPr>
          <p:cNvSpPr txBox="1"/>
          <p:nvPr/>
        </p:nvSpPr>
        <p:spPr>
          <a:xfrm>
            <a:off x="6625305" y="5442462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</a:t>
            </a:r>
            <a:r>
              <a:rPr lang="fr-FR" sz="3200" dirty="0" err="1"/>
              <a:t>idl</a:t>
            </a:r>
            <a:r>
              <a:rPr lang="fr-FR" sz="3200" dirty="0"/>
              <a:t> : </a:t>
            </a:r>
            <a:r>
              <a:rPr lang="fr-FR" sz="3200" dirty="0" err="1"/>
              <a:t>Thrift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76C2-BF6D-491D-9645-3AEA64BF843B}"/>
              </a:ext>
            </a:extLst>
          </p:cNvPr>
          <p:cNvSpPr txBox="1"/>
          <p:nvPr/>
        </p:nvSpPr>
        <p:spPr>
          <a:xfrm>
            <a:off x="2955344" y="5908940"/>
            <a:ext cx="258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Protobuf,gRPC</a:t>
            </a:r>
            <a:endParaRPr lang="fr-FR" sz="3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E0FD1A-52EE-462A-BD28-F54D1B3197F4}"/>
              </a:ext>
            </a:extLst>
          </p:cNvPr>
          <p:cNvSpPr/>
          <p:nvPr/>
        </p:nvSpPr>
        <p:spPr>
          <a:xfrm rot="5400000">
            <a:off x="5964845" y="6015885"/>
            <a:ext cx="273326" cy="467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CF3CE-15A7-46CF-BD1C-3768D96B9869}"/>
              </a:ext>
            </a:extLst>
          </p:cNvPr>
          <p:cNvSpPr txBox="1"/>
          <p:nvPr/>
        </p:nvSpPr>
        <p:spPr>
          <a:xfrm>
            <a:off x="6623646" y="5924196"/>
            <a:ext cx="4470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.proto : </a:t>
            </a:r>
            <a:r>
              <a:rPr lang="fr-FR" sz="3200" dirty="0" err="1"/>
              <a:t>Protobuf</a:t>
            </a:r>
            <a:r>
              <a:rPr lang="fr-FR" sz="3200" dirty="0"/>
              <a:t> </a:t>
            </a:r>
            <a:r>
              <a:rPr lang="fr-FR" sz="3200" dirty="0" err="1"/>
              <a:t>Schema</a:t>
            </a:r>
            <a:endParaRPr lang="fr-FR" sz="32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DFF5FF7-25A6-4702-B488-CD9C7E1B6915}"/>
              </a:ext>
            </a:extLst>
          </p:cNvPr>
          <p:cNvSpPr/>
          <p:nvPr/>
        </p:nvSpPr>
        <p:spPr>
          <a:xfrm>
            <a:off x="2647290" y="1653478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2A90D68-4DFB-4A1D-B56F-C468AC42FD9A}"/>
              </a:ext>
            </a:extLst>
          </p:cNvPr>
          <p:cNvSpPr/>
          <p:nvPr/>
        </p:nvSpPr>
        <p:spPr>
          <a:xfrm>
            <a:off x="2629787" y="4252499"/>
            <a:ext cx="159489" cy="243474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31E5A-5631-4DE7-BABB-13D5DB864062}"/>
              </a:ext>
            </a:extLst>
          </p:cNvPr>
          <p:cNvSpPr txBox="1"/>
          <p:nvPr/>
        </p:nvSpPr>
        <p:spPr>
          <a:xfrm>
            <a:off x="106681" y="2055161"/>
            <a:ext cx="270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Text</a:t>
            </a:r>
            <a:endParaRPr lang="fr-FR" sz="2400" b="1" dirty="0"/>
          </a:p>
          <a:p>
            <a:r>
              <a:rPr lang="fr-FR" sz="2400" dirty="0"/>
              <a:t>(No code </a:t>
            </a:r>
            <a:r>
              <a:rPr lang="fr-FR" sz="2400" dirty="0" err="1"/>
              <a:t>generator</a:t>
            </a:r>
            <a:r>
              <a:rPr lang="fr-FR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D140-4B24-4D67-959C-BA836C4CE1D4}"/>
              </a:ext>
            </a:extLst>
          </p:cNvPr>
          <p:cNvSpPr txBox="1"/>
          <p:nvPr/>
        </p:nvSpPr>
        <p:spPr>
          <a:xfrm>
            <a:off x="60224" y="4577878"/>
            <a:ext cx="2307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Binary</a:t>
            </a:r>
            <a:endParaRPr lang="fr-FR" sz="2400" b="1" dirty="0"/>
          </a:p>
          <a:p>
            <a:r>
              <a:rPr lang="fr-FR" sz="2400" dirty="0"/>
              <a:t>+ code </a:t>
            </a:r>
            <a:r>
              <a:rPr lang="fr-FR" sz="2400" dirty="0" err="1"/>
              <a:t>generator</a:t>
            </a:r>
            <a:br>
              <a:rPr lang="fr-FR" sz="2400" dirty="0"/>
            </a:br>
            <a:r>
              <a:rPr lang="fr-FR" sz="2400" dirty="0"/>
              <a:t>   per-langage</a:t>
            </a:r>
          </a:p>
        </p:txBody>
      </p:sp>
    </p:spTree>
    <p:extLst>
      <p:ext uri="{BB962C8B-B14F-4D97-AF65-F5344CB8AC3E}">
        <p14:creationId xmlns:p14="http://schemas.microsoft.com/office/powerpoint/2010/main" val="304011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A30E-BF2A-4DB4-BE63-CFF968F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0" y="102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… mapping </a:t>
            </a:r>
            <a:r>
              <a:rPr lang="fr-FR" dirty="0" err="1"/>
              <a:t>different</a:t>
            </a:r>
            <a:r>
              <a:rPr lang="fr-FR" dirty="0"/>
              <a:t>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1FF5-684C-4181-AA41-C8B3BC53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52" y="3701413"/>
            <a:ext cx="5396025" cy="72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61F65-0828-4AC9-85DC-256464D379D5}"/>
              </a:ext>
            </a:extLst>
          </p:cNvPr>
          <p:cNvSpPr txBox="1"/>
          <p:nvPr/>
        </p:nvSpPr>
        <p:spPr>
          <a:xfrm>
            <a:off x="7448106" y="2679349"/>
            <a:ext cx="28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List&lt;..&gt; by index &lt;-&gt; flat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2D319-C1B6-460E-AE03-EFDBF4742A7F}"/>
              </a:ext>
            </a:extLst>
          </p:cNvPr>
          <p:cNvSpPr txBox="1"/>
          <p:nvPr/>
        </p:nvSpPr>
        <p:spPr>
          <a:xfrm>
            <a:off x="7448106" y="3751465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r>
              <a:rPr lang="fr-FR" dirty="0"/>
              <a:t>&lt;Key,..&gt; 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A631C-B1B2-4BDF-BB63-7F63D473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60" y="1204451"/>
            <a:ext cx="5431917" cy="46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A6F29-FBEF-47DF-972D-19282CBC270E}"/>
              </a:ext>
            </a:extLst>
          </p:cNvPr>
          <p:cNvSpPr txBox="1"/>
          <p:nvPr/>
        </p:nvSpPr>
        <p:spPr>
          <a:xfrm>
            <a:off x="7448106" y="1295199"/>
            <a:ext cx="29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 &lt;-&gt; flat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3FC48D-30BF-43B9-8DBF-D93E9AB8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52" y="2513846"/>
            <a:ext cx="5396025" cy="73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637-715E-4101-8831-8D34955D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60" y="4719943"/>
            <a:ext cx="6005497" cy="721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6F673F-0034-4195-B838-58CED7B7B925}"/>
              </a:ext>
            </a:extLst>
          </p:cNvPr>
          <p:cNvSpPr txBox="1"/>
          <p:nvPr/>
        </p:nvSpPr>
        <p:spPr>
          <a:xfrm>
            <a:off x="7448106" y="4747312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class&gt;   &lt;-&gt;  </a:t>
            </a:r>
            <a:r>
              <a:rPr lang="fr-FR" dirty="0" err="1"/>
              <a:t>Map</a:t>
            </a:r>
            <a:r>
              <a:rPr lang="fr-FR" dirty="0"/>
              <a:t>&lt;String,..&gt;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0FF2-E8E9-44ED-B5EB-D372D53F89EA}"/>
              </a:ext>
            </a:extLst>
          </p:cNvPr>
          <p:cNvSpPr txBox="1"/>
          <p:nvPr/>
        </p:nvSpPr>
        <p:spPr>
          <a:xfrm>
            <a:off x="7448106" y="1802608"/>
            <a:ext cx="377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  !!!</a:t>
            </a:r>
          </a:p>
          <a:p>
            <a:r>
              <a:rPr lang="fr-FR" dirty="0"/>
              <a:t>« </a:t>
            </a:r>
            <a:r>
              <a:rPr lang="fr-FR" dirty="0" err="1"/>
              <a:t>aaaBbb</a:t>
            </a:r>
            <a:r>
              <a:rPr lang="fr-FR" dirty="0"/>
              <a:t> »  &lt;-&gt;   « </a:t>
            </a:r>
            <a:r>
              <a:rPr lang="fr-FR" dirty="0" err="1"/>
              <a:t>aaa.bbb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216215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B0C-58B4-4148-A8F8-BF032AA4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Customizing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Naming</a:t>
            </a:r>
            <a:r>
              <a:rPr lang="fr-FR" dirty="0"/>
              <a:t> Conventions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EBB0-AA2E-416A-95DD-8DB96B0C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02" y="1434717"/>
            <a:ext cx="8034227" cy="4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50E72-6D53-441D-974B-D0E64EDF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654" y="1941738"/>
            <a:ext cx="8402244" cy="926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BB339-932B-4270-98D4-1CDDF9985E84}"/>
              </a:ext>
            </a:extLst>
          </p:cNvPr>
          <p:cNvSpPr txBox="1"/>
          <p:nvPr/>
        </p:nvSpPr>
        <p:spPr>
          <a:xfrm>
            <a:off x="1393870" y="1546318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all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B69D9-1188-4DD5-A9E8-5DB0AE1DEF07}"/>
              </a:ext>
            </a:extLst>
          </p:cNvPr>
          <p:cNvSpPr txBox="1"/>
          <p:nvPr/>
        </p:nvSpPr>
        <p:spPr>
          <a:xfrm>
            <a:off x="1393870" y="3822353"/>
            <a:ext cx="201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Naming</a:t>
            </a:r>
            <a:r>
              <a:rPr lang="fr-FR" dirty="0"/>
              <a:t> convention</a:t>
            </a:r>
          </a:p>
          <a:p>
            <a:r>
              <a:rPr lang="fr-FR" dirty="0"/>
              <a:t> for 1 </a:t>
            </a:r>
            <a:r>
              <a:rPr lang="fr-FR" dirty="0" err="1"/>
              <a:t>Property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245AE-043B-4559-8ADE-99A18861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54" y="3744629"/>
            <a:ext cx="4398509" cy="724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5C3392-5CD7-4381-94D1-5436E5E992D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2989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EADC-9AB6-4B79-83F8-751019DE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Customizer</a:t>
            </a:r>
            <a:r>
              <a:rPr lang="fr-FR" dirty="0"/>
              <a:t>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37FCB-93B2-4D01-8F6A-1FA9E72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9" y="4726811"/>
            <a:ext cx="7022668" cy="595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1EE92-495C-4D19-857D-6547E20A89B3}"/>
              </a:ext>
            </a:extLst>
          </p:cNvPr>
          <p:cNvSpPr txBox="1"/>
          <p:nvPr/>
        </p:nvSpPr>
        <p:spPr>
          <a:xfrm>
            <a:off x="781143" y="1747784"/>
            <a:ext cx="3030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override</a:t>
            </a:r>
            <a:r>
              <a:rPr lang="fr-FR" dirty="0"/>
              <a:t>  default Class to Class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A8071-44A4-48EC-805C-B5C0E80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909" y="1690688"/>
            <a:ext cx="6980139" cy="2468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BD2EC-59D9-4B7D-A92D-C712D7D16881}"/>
              </a:ext>
            </a:extLst>
          </p:cNvPr>
          <p:cNvSpPr txBox="1"/>
          <p:nvPr/>
        </p:nvSpPr>
        <p:spPr>
          <a:xfrm>
            <a:off x="838200" y="4783907"/>
            <a:ext cx="314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 to Class Full</a:t>
            </a:r>
          </a:p>
          <a:p>
            <a:r>
              <a:rPr lang="fr-FR" dirty="0"/>
              <a:t>Custom Mapper</a:t>
            </a:r>
          </a:p>
          <a:p>
            <a:r>
              <a:rPr lang="fr-FR" dirty="0"/>
              <a:t>(</a:t>
            </a:r>
            <a:r>
              <a:rPr lang="fr-FR" dirty="0" err="1"/>
              <a:t>handle</a:t>
            </a:r>
            <a:r>
              <a:rPr lang="fr-FR" dirty="0"/>
              <a:t> all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2FBF7-0127-470C-85E9-A9AA0856E871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61031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28D6-5CF7-4C67-8FA9-327EEB51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Custom Per Type Converter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apply</a:t>
            </a:r>
            <a:r>
              <a:rPr lang="fr-FR" dirty="0"/>
              <a:t> to all type1&lt;-&gt;type2 </a:t>
            </a:r>
            <a:r>
              <a:rPr lang="fr-FR" dirty="0" err="1"/>
              <a:t>properties</a:t>
            </a:r>
            <a:r>
              <a:rPr lang="fr-FR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BDE83-295A-4770-A3B1-0C5A3A3F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1" y="3139074"/>
            <a:ext cx="8954386" cy="3353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02683-DDD2-44B8-B82D-066A59D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3" y="2007073"/>
            <a:ext cx="10400413" cy="1092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1E6D7-DA4A-47D0-8BB3-87D8AAF2DD0F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7252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707-D7CE-4D36-8522-1F26289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Custom « new » Object </a:t>
            </a:r>
            <a:r>
              <a:rPr lang="fr-FR" dirty="0" err="1"/>
              <a:t>Factory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702F-16A9-4324-B8EF-AA41F159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1923499"/>
            <a:ext cx="10554586" cy="61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97E77-96DC-40C2-A3A6-FFE7873D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19" y="2605204"/>
            <a:ext cx="7901763" cy="2695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75868-868F-48E7-821C-F5A18152E2C5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128210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customizations</a:t>
            </a:r>
            <a:r>
              <a:rPr lang="fr-FR" dirty="0"/>
              <a:t> … </a:t>
            </a:r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625B-6C21-4B6E-8EEF-D97D9DE4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9" y="1894921"/>
            <a:ext cx="7205663" cy="668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9B517-C1B4-4EA7-B758-2A03221760E4}"/>
              </a:ext>
            </a:extLst>
          </p:cNvPr>
          <p:cNvSpPr txBox="1"/>
          <p:nvPr/>
        </p:nvSpPr>
        <p:spPr>
          <a:xfrm>
            <a:off x="3572540" y="2727251"/>
            <a:ext cx="5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customize</a:t>
            </a:r>
            <a:r>
              <a:rPr lang="fr-FR" sz="2800" dirty="0"/>
              <a:t> </a:t>
            </a:r>
            <a:r>
              <a:rPr lang="fr-FR" sz="2800" dirty="0" err="1"/>
              <a:t>dynamic</a:t>
            </a:r>
            <a:r>
              <a:rPr lang="fr-FR" sz="2800" dirty="0"/>
              <a:t> mapping </a:t>
            </a:r>
            <a:r>
              <a:rPr lang="fr-FR" sz="2800" dirty="0" err="1"/>
              <a:t>behavior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459551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Generator</a:t>
            </a:r>
            <a:r>
              <a:rPr lang="fr-FR" dirty="0"/>
              <a:t>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2519-DF2B-47C3-8970-054CADEB173D}"/>
              </a:ext>
            </a:extLst>
          </p:cNvPr>
          <p:cNvSpPr/>
          <p:nvPr/>
        </p:nvSpPr>
        <p:spPr>
          <a:xfrm rot="17082645">
            <a:off x="-431610" y="3282702"/>
            <a:ext cx="219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51C9E-96BF-4578-8B36-65FD7781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7" y="1697854"/>
            <a:ext cx="8444023" cy="39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6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A2D7-CC87-4BE9-AEDA-49C6A778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Generated</a:t>
            </a:r>
            <a:r>
              <a:rPr lang="fr-FR" dirty="0"/>
              <a:t> ??? YES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9A737-2FD6-4716-A6E7-3276C2FFAC00}"/>
              </a:ext>
            </a:extLst>
          </p:cNvPr>
          <p:cNvSpPr txBox="1"/>
          <p:nvPr/>
        </p:nvSpPr>
        <p:spPr>
          <a:xfrm>
            <a:off x="5011478" y="4238452"/>
            <a:ext cx="60951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ma.glasnost.orika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orika-eclipse-tools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orika.version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fr-F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67A27-E344-4CC6-9594-1A1FA12F4BB2}"/>
              </a:ext>
            </a:extLst>
          </p:cNvPr>
          <p:cNvSpPr txBox="1"/>
          <p:nvPr/>
        </p:nvSpPr>
        <p:spPr>
          <a:xfrm>
            <a:off x="3677758" y="138626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ma.glasnost.orika.impl.generator.JavassistCompilerStrategy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D8E-512A-44EC-A2DB-B43657928E89}"/>
              </a:ext>
            </a:extLst>
          </p:cNvPr>
          <p:cNvSpPr txBox="1"/>
          <p:nvPr/>
        </p:nvSpPr>
        <p:spPr>
          <a:xfrm>
            <a:off x="1355652" y="1373960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DEFAULT: </a:t>
            </a:r>
            <a:r>
              <a:rPr lang="fr-FR" dirty="0" err="1"/>
              <a:t>javaassist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61123-4698-4010-B62F-F70218677C9D}"/>
              </a:ext>
            </a:extLst>
          </p:cNvPr>
          <p:cNvSpPr txBox="1"/>
          <p:nvPr/>
        </p:nvSpPr>
        <p:spPr>
          <a:xfrm>
            <a:off x="1686182" y="3773682"/>
            <a:ext cx="10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EclipseJdt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2EB9D-A1B7-40FA-8DBF-2E83E026E28A}"/>
              </a:ext>
            </a:extLst>
          </p:cNvPr>
          <p:cNvSpPr txBox="1"/>
          <p:nvPr/>
        </p:nvSpPr>
        <p:spPr>
          <a:xfrm>
            <a:off x="3677758" y="3824446"/>
            <a:ext cx="701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ma.glasnost.orika.impl.generator.EclipseJdtCompilerStrategy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326A6D-59CF-4062-8300-0C40A7C95161}"/>
              </a:ext>
            </a:extLst>
          </p:cNvPr>
          <p:cNvSpPr/>
          <p:nvPr/>
        </p:nvSpPr>
        <p:spPr>
          <a:xfrm rot="16200000">
            <a:off x="6515661" y="2274485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4EB4C-AE81-4AE8-8806-DD010C0FA90E}"/>
              </a:ext>
            </a:extLst>
          </p:cNvPr>
          <p:cNvSpPr txBox="1"/>
          <p:nvPr/>
        </p:nvSpPr>
        <p:spPr>
          <a:xfrm>
            <a:off x="7254623" y="2441947"/>
            <a:ext cx="4937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Opaque « .class » </a:t>
            </a:r>
            <a:r>
              <a:rPr lang="fr-FR" dirty="0" err="1"/>
              <a:t>bytecode</a:t>
            </a:r>
            <a:r>
              <a:rPr lang="fr-FR" dirty="0"/>
              <a:t> … </a:t>
            </a:r>
          </a:p>
          <a:p>
            <a:r>
              <a:rPr lang="fr-FR" dirty="0"/>
              <a:t>Default NO </a:t>
            </a:r>
            <a:r>
              <a:rPr lang="fr-FR" dirty="0" err="1"/>
              <a:t>generated</a:t>
            </a:r>
            <a:r>
              <a:rPr lang="fr-FR" dirty="0"/>
              <a:t>/</a:t>
            </a:r>
            <a:r>
              <a:rPr lang="fr-FR" dirty="0" err="1"/>
              <a:t>debuggable</a:t>
            </a:r>
            <a:r>
              <a:rPr lang="fr-FR" dirty="0"/>
              <a:t> « .java » Source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6317E21-4868-4B67-B713-00F375A5A3E0}"/>
              </a:ext>
            </a:extLst>
          </p:cNvPr>
          <p:cNvSpPr/>
          <p:nvPr/>
        </p:nvSpPr>
        <p:spPr>
          <a:xfrm rot="16200000">
            <a:off x="4400107" y="5801878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AADF1-C05E-43B1-94FF-4AFB62F9FD64}"/>
              </a:ext>
            </a:extLst>
          </p:cNvPr>
          <p:cNvSpPr txBox="1"/>
          <p:nvPr/>
        </p:nvSpPr>
        <p:spPr>
          <a:xfrm>
            <a:off x="5139069" y="5969340"/>
            <a:ext cx="699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Debuggable</a:t>
            </a:r>
            <a:endParaRPr lang="fr-FR" dirty="0"/>
          </a:p>
          <a:p>
            <a:r>
              <a:rPr lang="fr-FR" dirty="0"/>
              <a:t>« .class » </a:t>
            </a:r>
            <a:r>
              <a:rPr lang="fr-FR" dirty="0" err="1"/>
              <a:t>bytecode</a:t>
            </a:r>
            <a:r>
              <a:rPr lang="fr-FR" dirty="0"/>
              <a:t> + </a:t>
            </a:r>
            <a:r>
              <a:rPr lang="fr-FR" dirty="0" err="1"/>
              <a:t>generated</a:t>
            </a:r>
            <a:r>
              <a:rPr lang="fr-FR" dirty="0"/>
              <a:t> « .java » Source-Code </a:t>
            </a:r>
            <a:r>
              <a:rPr lang="fr-FR" dirty="0" err="1"/>
              <a:t>with</a:t>
            </a:r>
            <a:r>
              <a:rPr lang="fr-FR" dirty="0"/>
              <a:t> Line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D131B6-7966-45D3-B190-9EC704B68D9F}"/>
              </a:ext>
            </a:extLst>
          </p:cNvPr>
          <p:cNvSpPr/>
          <p:nvPr/>
        </p:nvSpPr>
        <p:spPr>
          <a:xfrm rot="13776597">
            <a:off x="1084652" y="1684762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2A91A2B-B3A5-4226-9CFC-A14DCA6B08BA}"/>
              </a:ext>
            </a:extLst>
          </p:cNvPr>
          <p:cNvSpPr/>
          <p:nvPr/>
        </p:nvSpPr>
        <p:spPr>
          <a:xfrm rot="18747304">
            <a:off x="997687" y="3305736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81682-EB79-45C4-9017-9BAF05BFF868}"/>
              </a:ext>
            </a:extLst>
          </p:cNvPr>
          <p:cNvSpPr txBox="1"/>
          <p:nvPr/>
        </p:nvSpPr>
        <p:spPr>
          <a:xfrm>
            <a:off x="240886" y="2548491"/>
            <a:ext cx="93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2009D56-AFCC-449D-9AFD-5ECBF9CB2960}"/>
              </a:ext>
            </a:extLst>
          </p:cNvPr>
          <p:cNvSpPr/>
          <p:nvPr/>
        </p:nvSpPr>
        <p:spPr>
          <a:xfrm rot="16200000">
            <a:off x="1589030" y="2431689"/>
            <a:ext cx="393405" cy="728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D5D86-8FAF-430F-8565-3737AEE2DBB0}"/>
              </a:ext>
            </a:extLst>
          </p:cNvPr>
          <p:cNvSpPr txBox="1"/>
          <p:nvPr/>
        </p:nvSpPr>
        <p:spPr>
          <a:xfrm>
            <a:off x="2234024" y="257382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Janino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also</a:t>
            </a:r>
            <a:r>
              <a:rPr lang="fr-FR" dirty="0"/>
              <a:t> in </a:t>
            </a:r>
            <a:r>
              <a:rPr lang="fr-FR" dirty="0" err="1"/>
              <a:t>logback</a:t>
            </a:r>
            <a:r>
              <a:rPr lang="fr-F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8953F-520E-4D38-BC52-BF2E75B5CB0E}"/>
              </a:ext>
            </a:extLst>
          </p:cNvPr>
          <p:cNvSpPr txBox="1"/>
          <p:nvPr/>
        </p:nvSpPr>
        <p:spPr>
          <a:xfrm>
            <a:off x="3677758" y="1992347"/>
            <a:ext cx="776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333333"/>
                </a:solidFill>
                <a:effectLst/>
                <a:latin typeface="Helvetica Neue"/>
              </a:rPr>
              <a:t>ma.glasnost.orika.impl.generator.JaninoCompilerStrategy</a:t>
            </a:r>
            <a:endParaRPr lang="fr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B4663F-A868-4197-AFBB-4928361A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" y="4492892"/>
            <a:ext cx="4157219" cy="16683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8AC9F-B1B9-40CD-8DAD-7E7AC09727AD}"/>
              </a:ext>
            </a:extLst>
          </p:cNvPr>
          <p:cNvSpPr txBox="1"/>
          <p:nvPr/>
        </p:nvSpPr>
        <p:spPr>
          <a:xfrm>
            <a:off x="4422045" y="423845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719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5FC2-308F-4ADF-B450-817D8713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Javaassist</a:t>
            </a:r>
            <a:r>
              <a:rPr lang="fr-FR" dirty="0"/>
              <a:t> + </a:t>
            </a:r>
            <a:r>
              <a:rPr lang="fr-FR" dirty="0" err="1"/>
              <a:t>register</a:t>
            </a:r>
            <a:r>
              <a:rPr lang="fr-FR" dirty="0"/>
              <a:t> «</a:t>
            </a:r>
            <a:r>
              <a:rPr lang="fr-FR" dirty="0" err="1"/>
              <a:t>ClassPool</a:t>
            </a:r>
            <a:r>
              <a:rPr lang="fr-FR" dirty="0"/>
              <a:t> in </a:t>
            </a:r>
            <a:r>
              <a:rPr lang="fr-FR" dirty="0" err="1"/>
              <a:t>ClassLoader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32946-EAEF-42DA-ADC1-668A5B46C18B}"/>
              </a:ext>
            </a:extLst>
          </p:cNvPr>
          <p:cNvSpPr txBox="1"/>
          <p:nvPr/>
        </p:nvSpPr>
        <p:spPr>
          <a:xfrm>
            <a:off x="579474" y="2095466"/>
            <a:ext cx="9489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/src/main/java/ma/glasnost/orika/impl/generator/JavassistCompilerStrategy.java#L134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1046E-853A-4D83-8F26-70521100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2" y="4306680"/>
            <a:ext cx="5397793" cy="238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D7CD7-6A83-4FC0-9B3D-3055357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" y="2895566"/>
            <a:ext cx="8022266" cy="1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8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294-A14F-4989-86CB-9B4FF074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Classes..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A939F-D013-49A3-A0B3-94E8860B3841}"/>
              </a:ext>
            </a:extLst>
          </p:cNvPr>
          <p:cNvSpPr txBox="1"/>
          <p:nvPr/>
        </p:nvSpPr>
        <p:spPr>
          <a:xfrm>
            <a:off x="388089" y="2116731"/>
            <a:ext cx="1161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https://github.com/orika-mapper/orika/blob/master/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core</a:t>
            </a:r>
            <a:r>
              <a:rPr lang="fr-FR" dirty="0"/>
              <a:t>/src/main/java/ma/glasnost/orika/impl/generator/CompilerStrategy.java#L53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A5BC-1BAA-4C1A-AF06-AE229FCC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2" y="3429000"/>
            <a:ext cx="6307594" cy="120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B2718-D7B0-434A-97A8-E64D12411A45}"/>
              </a:ext>
            </a:extLst>
          </p:cNvPr>
          <p:cNvSpPr txBox="1"/>
          <p:nvPr/>
        </p:nvSpPr>
        <p:spPr>
          <a:xfrm>
            <a:off x="7132676" y="300443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System.properties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5B567-96D9-4A29-B567-37E0D73386B4}"/>
              </a:ext>
            </a:extLst>
          </p:cNvPr>
          <p:cNvSpPr txBox="1"/>
          <p:nvPr/>
        </p:nvSpPr>
        <p:spPr>
          <a:xfrm>
            <a:off x="7291791" y="342900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ma.glasnost.orika.writeSourceFiles</a:t>
            </a:r>
            <a:endParaRPr lang="fr-FR" dirty="0"/>
          </a:p>
          <a:p>
            <a:r>
              <a:rPr lang="fr-FR" dirty="0" err="1"/>
              <a:t>ma.glasnost.orika.writeClassFiles</a:t>
            </a:r>
            <a:endParaRPr lang="fr-FR" dirty="0"/>
          </a:p>
          <a:p>
            <a:r>
              <a:rPr lang="fr-FR" dirty="0" err="1"/>
              <a:t>ma.glasnost.orika.writeSourceFilesToPath</a:t>
            </a:r>
            <a:endParaRPr lang="fr-FR" dirty="0"/>
          </a:p>
          <a:p>
            <a:r>
              <a:rPr lang="fr-FR" dirty="0" err="1"/>
              <a:t>ma.glasnost.orika.writeClassFilesToPath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12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Fixed</a:t>
            </a:r>
            <a:r>
              <a:rPr lang="fr-FR" dirty="0"/>
              <a:t> / support version upgrade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61CF9-5D3D-4E3A-B6E5-C37645889B8D}"/>
              </a:ext>
            </a:extLst>
          </p:cNvPr>
          <p:cNvSpPr txBox="1"/>
          <p:nvPr/>
        </p:nvSpPr>
        <p:spPr>
          <a:xfrm>
            <a:off x="2966484" y="2179674"/>
            <a:ext cx="559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Backward</a:t>
            </a:r>
            <a:r>
              <a:rPr lang="fr-FR" sz="2800" dirty="0"/>
              <a:t>-compatibility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mandatory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D680F-77BF-46B5-8499-53EA6F65653A}"/>
              </a:ext>
            </a:extLst>
          </p:cNvPr>
          <p:cNvSpPr txBox="1"/>
          <p:nvPr/>
        </p:nvSpPr>
        <p:spPr>
          <a:xfrm>
            <a:off x="2966484" y="2971688"/>
            <a:ext cx="600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evolutivity</a:t>
            </a:r>
            <a:r>
              <a:rPr lang="fr-FR" sz="2800" dirty="0"/>
              <a:t> possible ?    </a:t>
            </a:r>
            <a:r>
              <a:rPr lang="fr-FR" sz="2800" dirty="0" err="1"/>
              <a:t>Better</a:t>
            </a:r>
            <a:r>
              <a:rPr lang="fr-FR" sz="2800" dirty="0"/>
              <a:t> if </a:t>
            </a:r>
            <a:r>
              <a:rPr lang="fr-FR" sz="2800" dirty="0" err="1"/>
              <a:t>true</a:t>
            </a:r>
            <a:endParaRPr lang="fr-FR" sz="28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B00410E-BF9C-4DD3-B745-7F9DC906E4A5}"/>
              </a:ext>
            </a:extLst>
          </p:cNvPr>
          <p:cNvSpPr/>
          <p:nvPr/>
        </p:nvSpPr>
        <p:spPr>
          <a:xfrm rot="16200000">
            <a:off x="3850316" y="3704117"/>
            <a:ext cx="287079" cy="2974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A168-19CC-4AF4-910E-FA43592E0CD2}"/>
              </a:ext>
            </a:extLst>
          </p:cNvPr>
          <p:cNvCxnSpPr/>
          <p:nvPr/>
        </p:nvCxnSpPr>
        <p:spPr>
          <a:xfrm>
            <a:off x="2822943" y="4954772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2B59BB-D231-4345-A43F-410125D6A2BA}"/>
              </a:ext>
            </a:extLst>
          </p:cNvPr>
          <p:cNvSpPr txBox="1"/>
          <p:nvPr/>
        </p:nvSpPr>
        <p:spPr>
          <a:xfrm>
            <a:off x="2620004" y="5550193"/>
            <a:ext cx="1240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V0</a:t>
            </a:r>
          </a:p>
          <a:p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4B9F0A-4677-4AD5-9E13-F46C7B68FF64}"/>
              </a:ext>
            </a:extLst>
          </p:cNvPr>
          <p:cNvCxnSpPr/>
          <p:nvPr/>
        </p:nvCxnSpPr>
        <p:spPr>
          <a:xfrm>
            <a:off x="4013347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957A9-E956-4561-BED9-6D53B87578C9}"/>
              </a:ext>
            </a:extLst>
          </p:cNvPr>
          <p:cNvSpPr txBox="1"/>
          <p:nvPr/>
        </p:nvSpPr>
        <p:spPr>
          <a:xfrm>
            <a:off x="3810407" y="55448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C2EBC-938E-4FA3-83B3-F1A30D593DDC}"/>
              </a:ext>
            </a:extLst>
          </p:cNvPr>
          <p:cNvCxnSpPr/>
          <p:nvPr/>
        </p:nvCxnSpPr>
        <p:spPr>
          <a:xfrm>
            <a:off x="5051068" y="4930848"/>
            <a:ext cx="0" cy="520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7C0DE-F896-4E90-B877-1C832E2DB233}"/>
              </a:ext>
            </a:extLst>
          </p:cNvPr>
          <p:cNvSpPr txBox="1"/>
          <p:nvPr/>
        </p:nvSpPr>
        <p:spPr>
          <a:xfrm>
            <a:off x="4848128" y="5544877"/>
            <a:ext cx="142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V2</a:t>
            </a:r>
          </a:p>
          <a:p>
            <a:r>
              <a:rPr lang="fr-FR" dirty="0" err="1"/>
              <a:t>experimental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27C23-5E45-4611-8A04-46F0219647DE}"/>
              </a:ext>
            </a:extLst>
          </p:cNvPr>
          <p:cNvSpPr txBox="1"/>
          <p:nvPr/>
        </p:nvSpPr>
        <p:spPr>
          <a:xfrm>
            <a:off x="1296642" y="4463031"/>
            <a:ext cx="120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PAST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3D8C1-039E-43F3-9A1B-5155BF8AEFBD}"/>
              </a:ext>
            </a:extLst>
          </p:cNvPr>
          <p:cNvSpPr txBox="1"/>
          <p:nvPr/>
        </p:nvSpPr>
        <p:spPr>
          <a:xfrm>
            <a:off x="5203750" y="4460475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PRESENT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89D22-51D6-4973-9D1C-38D7AAFF8F26}"/>
              </a:ext>
            </a:extLst>
          </p:cNvPr>
          <p:cNvSpPr txBox="1"/>
          <p:nvPr/>
        </p:nvSpPr>
        <p:spPr>
          <a:xfrm>
            <a:off x="8564940" y="4448172"/>
            <a:ext cx="174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FUTURE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0CC9D2-11D2-440B-BBE5-0F6E2BB0D194}"/>
              </a:ext>
            </a:extLst>
          </p:cNvPr>
          <p:cNvSpPr txBox="1"/>
          <p:nvPr/>
        </p:nvSpPr>
        <p:spPr>
          <a:xfrm>
            <a:off x="7582126" y="5358808"/>
            <a:ext cx="4177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Future = </a:t>
            </a:r>
            <a:r>
              <a:rPr lang="fr-FR" sz="2000" dirty="0" err="1"/>
              <a:t>unknown</a:t>
            </a:r>
            <a:endParaRPr lang="fr-FR" sz="2000" dirty="0"/>
          </a:p>
          <a:p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knwon</a:t>
            </a:r>
            <a:r>
              <a:rPr lang="fr-FR" sz="2000" dirty="0"/>
              <a:t> </a:t>
            </a:r>
            <a:r>
              <a:rPr lang="fr-FR" sz="2000" dirty="0" err="1"/>
              <a:t>fact</a:t>
            </a:r>
            <a:r>
              <a:rPr lang="fr-FR" sz="2000" dirty="0"/>
              <a:t> =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change</a:t>
            </a:r>
          </a:p>
          <a:p>
            <a:r>
              <a:rPr lang="fr-FR" sz="2000" dirty="0"/>
              <a:t>…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possible to </a:t>
            </a:r>
            <a:r>
              <a:rPr lang="fr-FR" sz="2000" dirty="0" err="1"/>
              <a:t>keep</a:t>
            </a:r>
            <a:r>
              <a:rPr lang="fr-FR" sz="2000" dirty="0"/>
              <a:t> </a:t>
            </a:r>
            <a:r>
              <a:rPr lang="fr-FR" sz="2000" dirty="0" err="1"/>
              <a:t>today</a:t>
            </a:r>
            <a:r>
              <a:rPr lang="fr-FR" sz="2000" dirty="0"/>
              <a:t> </a:t>
            </a:r>
            <a:r>
              <a:rPr lang="fr-FR" sz="2000" dirty="0" err="1"/>
              <a:t>vX.Y.Z</a:t>
            </a:r>
            <a:r>
              <a:rPr lang="fr-FR" sz="2000" dirty="0"/>
              <a:t>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E9EF8D-604B-456E-A14C-66569FF41D9F}"/>
              </a:ext>
            </a:extLst>
          </p:cNvPr>
          <p:cNvSpPr/>
          <p:nvPr/>
        </p:nvSpPr>
        <p:spPr>
          <a:xfrm rot="16200000">
            <a:off x="8484623" y="3728039"/>
            <a:ext cx="287079" cy="2974458"/>
          </a:xfrm>
          <a:prstGeom prst="downArrow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08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8F5-1516-4C50-AF8C-EEE2C465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23" y="-3153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First call </a:t>
            </a:r>
            <a:r>
              <a:rPr lang="fr-FR" sz="3600" dirty="0" err="1"/>
              <a:t>map</a:t>
            </a:r>
            <a:r>
              <a:rPr lang="fr-FR" sz="3600" dirty="0"/>
              <a:t>() =&gt; </a:t>
            </a:r>
            <a:r>
              <a:rPr lang="fr-FR" sz="3600" dirty="0" err="1"/>
              <a:t>generating</a:t>
            </a:r>
            <a:r>
              <a:rPr lang="fr-FR" sz="3600" dirty="0"/>
              <a:t> Mapper for (</a:t>
            </a:r>
            <a:r>
              <a:rPr lang="fr-FR" sz="3600" dirty="0" err="1"/>
              <a:t>ClassA,ClassB</a:t>
            </a:r>
            <a:r>
              <a:rPr lang="fr-FR" sz="36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5E042-4D67-4DD8-866A-2221C2D5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857250"/>
            <a:ext cx="89916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9F6-4B60-47D3-8995-33F261A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7" y="-1698"/>
            <a:ext cx="10515600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code.. (file not visible in Eclipse?)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5C2B1-BD3F-479E-B20A-902D78C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2" y="1454542"/>
            <a:ext cx="7500738" cy="503833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AE27B9A-6488-405A-AF37-BDABBA6E0A4C}"/>
              </a:ext>
            </a:extLst>
          </p:cNvPr>
          <p:cNvSpPr/>
          <p:nvPr/>
        </p:nvSpPr>
        <p:spPr>
          <a:xfrm>
            <a:off x="9675627" y="2780105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B34B0-921A-4A2A-96E2-00318CB6C98C}"/>
              </a:ext>
            </a:extLst>
          </p:cNvPr>
          <p:cNvSpPr txBox="1"/>
          <p:nvPr/>
        </p:nvSpPr>
        <p:spPr>
          <a:xfrm>
            <a:off x="9828917" y="3152553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 err="1"/>
              <a:t>Entity</a:t>
            </a:r>
            <a:r>
              <a:rPr lang="fr-FR" dirty="0"/>
              <a:t> -&gt; DTO</a:t>
            </a:r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82E0931-C371-4ADC-BA3A-73BA48903671}"/>
              </a:ext>
            </a:extLst>
          </p:cNvPr>
          <p:cNvSpPr/>
          <p:nvPr/>
        </p:nvSpPr>
        <p:spPr>
          <a:xfrm>
            <a:off x="9675627" y="5103210"/>
            <a:ext cx="2461437" cy="1483551"/>
          </a:xfrm>
          <a:prstGeom prst="wedgeEllipseCallout">
            <a:avLst>
              <a:gd name="adj1" fmla="val -88488"/>
              <a:gd name="adj2" fmla="val 177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2E88B-F96B-4BDB-BCD5-719B93A7D57F}"/>
              </a:ext>
            </a:extLst>
          </p:cNvPr>
          <p:cNvSpPr txBox="1"/>
          <p:nvPr/>
        </p:nvSpPr>
        <p:spPr>
          <a:xfrm>
            <a:off x="9828917" y="5475658"/>
            <a:ext cx="23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compiled</a:t>
            </a:r>
            <a:r>
              <a:rPr lang="fr-FR" dirty="0"/>
              <a:t> code</a:t>
            </a:r>
          </a:p>
          <a:p>
            <a:r>
              <a:rPr lang="fr-FR" dirty="0"/>
              <a:t>DTO -&gt; </a:t>
            </a:r>
            <a:r>
              <a:rPr lang="fr-FR" dirty="0" err="1"/>
              <a:t>Entity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extra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772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EF94-2BCF-4863-9953-AB9EA516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7" y="0"/>
            <a:ext cx="11245702" cy="1325563"/>
          </a:xfrm>
        </p:spPr>
        <p:txBody>
          <a:bodyPr/>
          <a:lstStyle/>
          <a:p>
            <a:r>
              <a:rPr lang="fr-FR" dirty="0" err="1"/>
              <a:t>Generated</a:t>
            </a:r>
            <a:r>
              <a:rPr lang="fr-FR" dirty="0"/>
              <a:t> Code .. Source not visible in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9C989-E399-44FF-9DB3-395DCF3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218"/>
            <a:ext cx="12192000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0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2211-2A59-485D-B609-55EC550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3777-0ACF-4298-8FBB-40B3CB41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3" y="2012729"/>
            <a:ext cx="5329819" cy="427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DF59F-CFE7-40B8-A1CE-95AE3DEB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66" y="2184990"/>
            <a:ext cx="4143901" cy="2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7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6B15-86CB-4054-BEDD-FD97F451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Debugging</a:t>
            </a:r>
            <a:r>
              <a:rPr lang="fr-FR" sz="4000" dirty="0"/>
              <a:t> « Line </a:t>
            </a:r>
            <a:r>
              <a:rPr lang="fr-FR" sz="4000" dirty="0" err="1"/>
              <a:t>Number</a:t>
            </a:r>
            <a:r>
              <a:rPr lang="fr-FR" sz="4000" dirty="0"/>
              <a:t> » info not </a:t>
            </a:r>
            <a:r>
              <a:rPr lang="fr-FR" sz="4000" dirty="0" err="1"/>
              <a:t>available</a:t>
            </a:r>
            <a:r>
              <a:rPr lang="fr-FR" sz="4000" dirty="0"/>
              <a:t>!</a:t>
            </a:r>
            <a:br>
              <a:rPr lang="fr-FR" sz="4000" dirty="0"/>
            </a:br>
            <a:r>
              <a:rPr lang="fr-FR" sz="4000" dirty="0"/>
              <a:t>( mode </a:t>
            </a:r>
            <a:r>
              <a:rPr lang="fr-FR" sz="4000" dirty="0" err="1"/>
              <a:t>javaassist</a:t>
            </a:r>
            <a:r>
              <a:rPr lang="fr-FR" sz="4000" dirty="0"/>
              <a:t> … switch to mode </a:t>
            </a:r>
            <a:r>
              <a:rPr lang="fr-FR" sz="4000" dirty="0" err="1"/>
              <a:t>EclipseJdt</a:t>
            </a:r>
            <a:r>
              <a:rPr lang="fr-FR" sz="4000" dirty="0"/>
              <a:t>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47B7A-2550-4DA8-BA40-3DC8DD72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2" y="1690688"/>
            <a:ext cx="8576930" cy="369262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52D8349-4F12-490E-B9DD-994D4387C239}"/>
              </a:ext>
            </a:extLst>
          </p:cNvPr>
          <p:cNvSpPr/>
          <p:nvPr/>
        </p:nvSpPr>
        <p:spPr>
          <a:xfrm rot="5400000">
            <a:off x="8787809" y="3550928"/>
            <a:ext cx="388088" cy="909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81E5F2-026A-4E92-A128-F32784C43454}"/>
              </a:ext>
            </a:extLst>
          </p:cNvPr>
          <p:cNvSpPr/>
          <p:nvPr/>
        </p:nvSpPr>
        <p:spPr>
          <a:xfrm>
            <a:off x="9627779" y="2775478"/>
            <a:ext cx="2339446" cy="1231701"/>
          </a:xfrm>
          <a:prstGeom prst="wedgeEllipseCallout">
            <a:avLst>
              <a:gd name="adj1" fmla="val -53582"/>
              <a:gd name="adj2" fmla="val 445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FA07C-AC6C-4898-9589-49CFF7459FDD}"/>
              </a:ext>
            </a:extLst>
          </p:cNvPr>
          <p:cNvSpPr txBox="1"/>
          <p:nvPr/>
        </p:nvSpPr>
        <p:spPr>
          <a:xfrm>
            <a:off x="9787269" y="2935200"/>
            <a:ext cx="2179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  <a:p>
            <a:r>
              <a:rPr lang="fr-FR" dirty="0"/>
              <a:t>« .</a:t>
            </a:r>
            <a:r>
              <a:rPr lang="fr-FR" dirty="0" err="1"/>
              <a:t>getLabel</a:t>
            </a:r>
            <a:r>
              <a:rPr lang="fr-FR" dirty="0"/>
              <a:t>() »</a:t>
            </a:r>
          </a:p>
          <a:p>
            <a:r>
              <a:rPr lang="fr-FR" dirty="0"/>
              <a:t>Line 18 … 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B9FCF-8394-47E4-9CD4-44462F8E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4304"/>
            <a:ext cx="12192000" cy="11484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410E1F-3044-4822-9EFE-C4E7798D8AF9}"/>
              </a:ext>
            </a:extLst>
          </p:cNvPr>
          <p:cNvSpPr/>
          <p:nvPr/>
        </p:nvSpPr>
        <p:spPr>
          <a:xfrm>
            <a:off x="9484242" y="5539563"/>
            <a:ext cx="2371060" cy="5316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183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52F8-27C2-4463-83ED-AC2FA898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-2881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Activating</a:t>
            </a:r>
            <a:r>
              <a:rPr lang="fr-FR" dirty="0"/>
              <a:t> </a:t>
            </a:r>
            <a:r>
              <a:rPr lang="fr-FR" dirty="0" err="1"/>
              <a:t>EclipseJdtCompilerStrategy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3F7FF-A720-4B32-A058-427DE876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4140657"/>
            <a:ext cx="12011246" cy="22638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0A13D9-0777-426B-96CD-F226F0BCBF3C}"/>
              </a:ext>
            </a:extLst>
          </p:cNvPr>
          <p:cNvSpPr/>
          <p:nvPr/>
        </p:nvSpPr>
        <p:spPr>
          <a:xfrm>
            <a:off x="6251944" y="5396023"/>
            <a:ext cx="590107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241C4E-4441-45BB-A2F6-E8B8BA5623B5}"/>
              </a:ext>
            </a:extLst>
          </p:cNvPr>
          <p:cNvSpPr/>
          <p:nvPr/>
        </p:nvSpPr>
        <p:spPr>
          <a:xfrm>
            <a:off x="5585637" y="4618074"/>
            <a:ext cx="746051" cy="3242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38DDA-84EA-4964-ACC4-321084DE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39" y="1296744"/>
            <a:ext cx="9289312" cy="24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387-DBFC-443B-B2E5-8731EC2F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= the « </a:t>
            </a:r>
            <a:r>
              <a:rPr lang="fr-FR" dirty="0" err="1"/>
              <a:t>Simpler</a:t>
            </a:r>
            <a:r>
              <a:rPr lang="fr-FR" dirty="0"/>
              <a:t>, </a:t>
            </a:r>
            <a:r>
              <a:rPr lang="fr-FR" dirty="0" err="1"/>
              <a:t>faster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Java </a:t>
            </a:r>
            <a:r>
              <a:rPr lang="fr-FR" dirty="0" err="1"/>
              <a:t>bean</a:t>
            </a:r>
            <a:r>
              <a:rPr lang="fr-FR" dirty="0"/>
              <a:t> mapping </a:t>
            </a:r>
            <a:r>
              <a:rPr lang="fr-FR" dirty="0" err="1"/>
              <a:t>framework</a:t>
            </a:r>
            <a:r>
              <a:rPr lang="fr-FR" dirty="0"/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131EE-89C9-49EE-811D-CFE66F6A7143}"/>
              </a:ext>
            </a:extLst>
          </p:cNvPr>
          <p:cNvSpPr txBox="1"/>
          <p:nvPr/>
        </p:nvSpPr>
        <p:spPr>
          <a:xfrm>
            <a:off x="2961167" y="2316043"/>
            <a:ext cx="6492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Ultra FAST  (as fast as </a:t>
            </a:r>
            <a:r>
              <a:rPr lang="fr-FR" dirty="0" err="1"/>
              <a:t>optimized</a:t>
            </a:r>
            <a:r>
              <a:rPr lang="fr-FR" dirty="0"/>
              <a:t> hand-</a:t>
            </a:r>
            <a:r>
              <a:rPr lang="fr-FR" dirty="0" err="1"/>
              <a:t>written</a:t>
            </a:r>
            <a:r>
              <a:rPr lang="fr-FR" dirty="0"/>
              <a:t> code)</a:t>
            </a:r>
          </a:p>
          <a:p>
            <a:endParaRPr lang="fr-FR" dirty="0"/>
          </a:p>
          <a:p>
            <a:r>
              <a:rPr lang="fr-FR" dirty="0"/>
              <a:t>2/ Ultra concise API … convention of configuration</a:t>
            </a:r>
          </a:p>
          <a:p>
            <a:endParaRPr lang="fr-FR" dirty="0"/>
          </a:p>
          <a:p>
            <a:r>
              <a:rPr lang="fr-FR" dirty="0"/>
              <a:t>3/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customizable</a:t>
            </a:r>
            <a:r>
              <a:rPr lang="fr-FR" dirty="0"/>
              <a:t> if </a:t>
            </a:r>
            <a:r>
              <a:rPr lang="fr-FR" dirty="0" err="1"/>
              <a:t>needed</a:t>
            </a:r>
            <a:endParaRPr lang="fr-FR" dirty="0"/>
          </a:p>
          <a:p>
            <a:endParaRPr lang="fr-FR" dirty="0"/>
          </a:p>
          <a:p>
            <a:r>
              <a:rPr lang="fr-FR" dirty="0"/>
              <a:t>4/ No </a:t>
            </a:r>
            <a:r>
              <a:rPr lang="fr-FR" dirty="0" err="1"/>
              <a:t>need</a:t>
            </a:r>
            <a:r>
              <a:rPr lang="fr-FR" dirty="0"/>
              <a:t> to configure compile-time code-</a:t>
            </a:r>
            <a:r>
              <a:rPr lang="fr-FR" dirty="0" err="1"/>
              <a:t>generated</a:t>
            </a:r>
            <a:r>
              <a:rPr lang="fr-FR" dirty="0"/>
              <a:t> / IDE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CE1EE-81E2-47AC-BBEB-BF2E96E653A8}"/>
              </a:ext>
            </a:extLst>
          </p:cNvPr>
          <p:cNvSpPr txBox="1"/>
          <p:nvPr/>
        </p:nvSpPr>
        <p:spPr>
          <a:xfrm>
            <a:off x="2961167" y="5513874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A4F0B66B-0D92-47B1-B0FC-CCB12D6FCA28}"/>
              </a:ext>
            </a:extLst>
          </p:cNvPr>
          <p:cNvSpPr/>
          <p:nvPr/>
        </p:nvSpPr>
        <p:spPr>
          <a:xfrm>
            <a:off x="1908050" y="4725676"/>
            <a:ext cx="530087" cy="510327"/>
          </a:xfrm>
          <a:prstGeom prst="smileyFace">
            <a:avLst>
              <a:gd name="adj" fmla="val 48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07744897-3A5A-4B30-9C75-0DC6C1CC497E}"/>
              </a:ext>
            </a:extLst>
          </p:cNvPr>
          <p:cNvSpPr/>
          <p:nvPr/>
        </p:nvSpPr>
        <p:spPr>
          <a:xfrm>
            <a:off x="1930713" y="5513874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A359B44-DDA8-4B43-8699-89FC3EF2563F}"/>
              </a:ext>
            </a:extLst>
          </p:cNvPr>
          <p:cNvSpPr/>
          <p:nvPr/>
        </p:nvSpPr>
        <p:spPr>
          <a:xfrm>
            <a:off x="1902601" y="395726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DD18BB31-27C5-4530-A2CB-1DE77ABBA37D}"/>
              </a:ext>
            </a:extLst>
          </p:cNvPr>
          <p:cNvSpPr/>
          <p:nvPr/>
        </p:nvSpPr>
        <p:spPr>
          <a:xfrm>
            <a:off x="1930713" y="3400844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4F1E9DA-8869-43E9-A07E-A04DF2490D1F}"/>
              </a:ext>
            </a:extLst>
          </p:cNvPr>
          <p:cNvSpPr/>
          <p:nvPr/>
        </p:nvSpPr>
        <p:spPr>
          <a:xfrm>
            <a:off x="1941209" y="2821379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2C79C3D-AEE7-4586-A1BE-8545BCFEF2CF}"/>
              </a:ext>
            </a:extLst>
          </p:cNvPr>
          <p:cNvSpPr/>
          <p:nvPr/>
        </p:nvSpPr>
        <p:spPr>
          <a:xfrm>
            <a:off x="1936982" y="2276483"/>
            <a:ext cx="530087" cy="510327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962A-093B-4706-9B69-A155BEB68641}"/>
              </a:ext>
            </a:extLst>
          </p:cNvPr>
          <p:cNvSpPr txBox="1"/>
          <p:nvPr/>
        </p:nvSpPr>
        <p:spPr>
          <a:xfrm>
            <a:off x="2961167" y="4753273"/>
            <a:ext cx="481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5/ can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code in IDE, on </a:t>
            </a:r>
            <a:r>
              <a:rPr lang="fr-FR" dirty="0" err="1"/>
              <a:t>demand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454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4291-2D33-4FB8-A8D0-F9DC5F4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4C553-1617-4D4A-B2B7-FD448332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52465"/>
            <a:ext cx="6260094" cy="446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2C32F-1E9E-45BE-8F0F-C0AD4C27F5B2}"/>
              </a:ext>
            </a:extLst>
          </p:cNvPr>
          <p:cNvSpPr txBox="1"/>
          <p:nvPr/>
        </p:nvSpPr>
        <p:spPr>
          <a:xfrm>
            <a:off x="7680252" y="1871441"/>
            <a:ext cx="40683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b="1" dirty="0" err="1"/>
              <a:t>MapStruct</a:t>
            </a:r>
            <a:r>
              <a:rPr lang="fr-FR" dirty="0"/>
              <a:t> »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++ code </a:t>
            </a:r>
            <a:r>
              <a:rPr lang="fr-FR" dirty="0" err="1"/>
              <a:t>generated</a:t>
            </a:r>
            <a:r>
              <a:rPr lang="fr-FR" dirty="0"/>
              <a:t> at compile-time</a:t>
            </a:r>
          </a:p>
          <a:p>
            <a:r>
              <a:rPr lang="fr-FR" dirty="0"/>
              <a:t>-- … </a:t>
            </a:r>
            <a:r>
              <a:rPr lang="fr-FR" dirty="0" err="1"/>
              <a:t>need</a:t>
            </a:r>
            <a:r>
              <a:rPr lang="fr-FR" dirty="0"/>
              <a:t> IDE plugins / config</a:t>
            </a:r>
          </a:p>
          <a:p>
            <a:r>
              <a:rPr lang="fr-FR" dirty="0"/>
              <a:t>--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declare</a:t>
            </a:r>
            <a:r>
              <a:rPr lang="fr-FR" dirty="0"/>
              <a:t> all </a:t>
            </a:r>
            <a:r>
              <a:rPr lang="fr-FR" dirty="0" err="1"/>
              <a:t>methods</a:t>
            </a:r>
            <a:r>
              <a:rPr lang="fr-FR" dirty="0"/>
              <a:t> signatures </a:t>
            </a:r>
            <a:br>
              <a:rPr lang="fr-FR" dirty="0"/>
            </a:br>
            <a:r>
              <a:rPr lang="fr-FR" dirty="0"/>
              <a:t>    in interfaces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96FD-2447-4E95-83A8-081181B5301D}"/>
              </a:ext>
            </a:extLst>
          </p:cNvPr>
          <p:cNvSpPr txBox="1"/>
          <p:nvPr/>
        </p:nvSpPr>
        <p:spPr>
          <a:xfrm>
            <a:off x="7827336" y="4589879"/>
            <a:ext cx="31625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Non viable </a:t>
            </a:r>
            <a:r>
              <a:rPr lang="fr-FR" sz="2400" b="1" dirty="0" err="1"/>
              <a:t>legacy</a:t>
            </a:r>
            <a:r>
              <a:rPr lang="fr-FR" sz="2400" b="1" dirty="0"/>
              <a:t> </a:t>
            </a:r>
            <a:r>
              <a:rPr lang="fr-FR" sz="2400" b="1" dirty="0" err="1"/>
              <a:t>ideas</a:t>
            </a:r>
            <a:endParaRPr lang="fr-FR" dirty="0"/>
          </a:p>
          <a:p>
            <a:r>
              <a:rPr lang="fr-FR" dirty="0"/>
              <a:t>« </a:t>
            </a:r>
            <a:r>
              <a:rPr lang="fr-FR" b="1" dirty="0" err="1"/>
              <a:t>Dozer</a:t>
            </a:r>
            <a:r>
              <a:rPr lang="fr-FR" dirty="0"/>
              <a:t> » !!</a:t>
            </a:r>
          </a:p>
          <a:p>
            <a:r>
              <a:rPr lang="fr-FR" dirty="0"/>
              <a:t>Old, buggy, NO code </a:t>
            </a:r>
            <a:r>
              <a:rPr lang="fr-FR" dirty="0" err="1"/>
              <a:t>generated</a:t>
            </a:r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bad</a:t>
            </a:r>
            <a:r>
              <a:rPr lang="fr-FR" dirty="0"/>
              <a:t> performances</a:t>
            </a:r>
          </a:p>
          <a:p>
            <a:r>
              <a:rPr lang="fr-FR" dirty="0" err="1"/>
              <a:t>Fully</a:t>
            </a:r>
            <a:r>
              <a:rPr lang="fr-FR" dirty="0"/>
              <a:t> by introspection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886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7BE4-89E1-4828-AD4A-6A5CAC73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MapStruct</a:t>
            </a:r>
            <a:br>
              <a:rPr lang="fr-FR" dirty="0"/>
            </a:br>
            <a:r>
              <a:rPr lang="fr-FR" dirty="0"/>
              <a:t>(alternative </a:t>
            </a:r>
            <a:r>
              <a:rPr lang="fr-FR" dirty="0" err="1"/>
              <a:t>chosen</a:t>
            </a:r>
            <a:r>
              <a:rPr lang="fr-FR" dirty="0"/>
              <a:t> in </a:t>
            </a:r>
            <a:r>
              <a:rPr lang="fr-FR" dirty="0" err="1"/>
              <a:t>Jhipster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7C1E-B0DD-491E-95EE-939D771A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38" y="1382233"/>
            <a:ext cx="8922801" cy="523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D64F4-76BD-4A6F-AAF5-FB37855C9B11}"/>
              </a:ext>
            </a:extLst>
          </p:cNvPr>
          <p:cNvSpPr txBox="1"/>
          <p:nvPr/>
        </p:nvSpPr>
        <p:spPr>
          <a:xfrm>
            <a:off x="249865" y="2769890"/>
            <a:ext cx="399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https://mapstruct.org/</a:t>
            </a:r>
          </a:p>
        </p:txBody>
      </p:sp>
    </p:spTree>
    <p:extLst>
      <p:ext uri="{BB962C8B-B14F-4D97-AF65-F5344CB8AC3E}">
        <p14:creationId xmlns:p14="http://schemas.microsoft.com/office/powerpoint/2010/main" val="826148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5BD0-D019-4D31-BA4A-CEE9AF91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12" y="0"/>
            <a:ext cx="10515600" cy="1325563"/>
          </a:xfrm>
        </p:spPr>
        <p:txBody>
          <a:bodyPr/>
          <a:lstStyle/>
          <a:p>
            <a:r>
              <a:rPr lang="fr-FR" dirty="0"/>
              <a:t>https://github.com/mapstruct/mapstruct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C93A2-0319-4612-90D1-E6254810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85" y="1811053"/>
            <a:ext cx="8955025" cy="4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Schema</a:t>
            </a:r>
            <a:r>
              <a:rPr lang="fr-FR" dirty="0"/>
              <a:t>:  </a:t>
            </a:r>
            <a:r>
              <a:rPr lang="fr-FR" dirty="0" err="1"/>
              <a:t>Protobuf</a:t>
            </a:r>
            <a:r>
              <a:rPr lang="fr-FR" dirty="0"/>
              <a:t>, </a:t>
            </a:r>
            <a:r>
              <a:rPr lang="fr-FR" dirty="0" err="1"/>
              <a:t>gRPC</a:t>
            </a:r>
            <a:br>
              <a:rPr lang="fr-FR" dirty="0"/>
            </a:br>
            <a:r>
              <a:rPr lang="fr-FR" dirty="0" err="1"/>
              <a:t>compiled</a:t>
            </a:r>
            <a:r>
              <a:rPr lang="fr-FR" dirty="0"/>
              <a:t> </a:t>
            </a:r>
            <a:r>
              <a:rPr lang="fr-FR" dirty="0" err="1"/>
              <a:t>Versioned</a:t>
            </a:r>
            <a:r>
              <a:rPr lang="fr-FR" dirty="0"/>
              <a:t> Fields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D1D8D-3EFB-40FC-A389-55AFDA24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15" y="3037644"/>
            <a:ext cx="7951068" cy="3134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A6D99-F45A-4EAA-901A-C4C2662D5969}"/>
              </a:ext>
            </a:extLst>
          </p:cNvPr>
          <p:cNvSpPr txBox="1"/>
          <p:nvPr/>
        </p:nvSpPr>
        <p:spPr>
          <a:xfrm>
            <a:off x="1720390" y="2241594"/>
            <a:ext cx="9239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</a:t>
            </a:r>
            <a:r>
              <a:rPr lang="fr-FR" sz="3200" dirty="0" err="1"/>
              <a:t>schema</a:t>
            </a:r>
            <a:r>
              <a:rPr lang="fr-FR" sz="3200" dirty="0"/>
              <a:t>, all </a:t>
            </a:r>
            <a:r>
              <a:rPr lang="fr-FR" sz="3200" dirty="0" err="1"/>
              <a:t>field</a:t>
            </a:r>
            <a:r>
              <a:rPr lang="fr-FR" sz="3200" dirty="0"/>
              <a:t> are </a:t>
            </a:r>
            <a:r>
              <a:rPr lang="fr-FR" sz="3200" dirty="0" err="1"/>
              <a:t>numbered</a:t>
            </a:r>
            <a:r>
              <a:rPr lang="fr-FR" sz="3200" dirty="0"/>
              <a:t> (unique ID)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821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57BB-08D9-4E68-9B59-F010547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Orika</a:t>
            </a:r>
            <a:r>
              <a:rPr lang="fr-FR" dirty="0"/>
              <a:t> … no </a:t>
            </a:r>
            <a:r>
              <a:rPr lang="fr-FR" dirty="0" err="1"/>
              <a:t>findById</a:t>
            </a:r>
            <a:r>
              <a:rPr lang="fr-FR" dirty="0"/>
              <a:t> in  </a:t>
            </a:r>
            <a:r>
              <a:rPr lang="fr-FR" dirty="0" err="1"/>
              <a:t>Springboot</a:t>
            </a:r>
            <a:r>
              <a:rPr lang="fr-FR" dirty="0"/>
              <a:t>/JPA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A16A-0C25-43EC-A8FF-67132C67AE8A}"/>
              </a:ext>
            </a:extLst>
          </p:cNvPr>
          <p:cNvSpPr txBox="1"/>
          <p:nvPr/>
        </p:nvSpPr>
        <p:spPr>
          <a:xfrm>
            <a:off x="2716618" y="3206609"/>
            <a:ext cx="850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  NO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support for   </a:t>
            </a:r>
            <a:r>
              <a:rPr lang="fr-FR" dirty="0" err="1"/>
              <a:t>findById</a:t>
            </a:r>
            <a:r>
              <a:rPr lang="fr-FR" dirty="0"/>
              <a:t>() « id » &lt;-&gt; « </a:t>
            </a:r>
            <a:r>
              <a:rPr lang="fr-FR" dirty="0" err="1"/>
              <a:t>entity</a:t>
            </a:r>
            <a:r>
              <a:rPr lang="fr-FR" dirty="0"/>
              <a:t> »   in JPA + </a:t>
            </a:r>
            <a:r>
              <a:rPr lang="fr-FR" dirty="0" err="1"/>
              <a:t>springboot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suitable</a:t>
            </a:r>
            <a:r>
              <a:rPr lang="fr-FR" dirty="0"/>
              <a:t> for JPA « merge » / </a:t>
            </a:r>
            <a:r>
              <a:rPr lang="fr-FR" dirty="0" err="1"/>
              <a:t>need</a:t>
            </a:r>
            <a:r>
              <a:rPr lang="fr-FR" dirty="0"/>
              <a:t> business </a:t>
            </a:r>
            <a:r>
              <a:rPr lang="fr-FR" dirty="0" err="1"/>
              <a:t>logic</a:t>
            </a:r>
            <a:r>
              <a:rPr lang="fr-FR" dirty="0"/>
              <a:t> code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95AC2D64-580B-43A6-B525-10C450CDEB9E}"/>
              </a:ext>
            </a:extLst>
          </p:cNvPr>
          <p:cNvSpPr/>
          <p:nvPr/>
        </p:nvSpPr>
        <p:spPr>
          <a:xfrm>
            <a:off x="1686164" y="3206609"/>
            <a:ext cx="472109" cy="467139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823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544D-4767-440F-8E20-1F52021B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5460" cy="1325563"/>
          </a:xfrm>
        </p:spPr>
        <p:txBody>
          <a:bodyPr/>
          <a:lstStyle/>
          <a:p>
            <a:r>
              <a:rPr lang="fr-FR" dirty="0"/>
              <a:t>Mapping </a:t>
            </a:r>
            <a:r>
              <a:rPr lang="fr-FR" dirty="0" err="1"/>
              <a:t>Entity</a:t>
            </a:r>
            <a:r>
              <a:rPr lang="fr-FR" dirty="0"/>
              <a:t>-DTO  +    </a:t>
            </a:r>
            <a:r>
              <a:rPr lang="fr-FR" dirty="0" err="1"/>
              <a:t>Entity</a:t>
            </a:r>
            <a:r>
              <a:rPr lang="fr-FR" dirty="0"/>
              <a:t> – ID  </a:t>
            </a:r>
            <a:r>
              <a:rPr lang="fr-FR" dirty="0" err="1"/>
              <a:t>findById</a:t>
            </a:r>
            <a:r>
              <a:rPr lang="fr-FR" dirty="0"/>
              <a:t> !!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D4FC2-E923-400B-B083-4BF8073444FF}"/>
              </a:ext>
            </a:extLst>
          </p:cNvPr>
          <p:cNvSpPr/>
          <p:nvPr/>
        </p:nvSpPr>
        <p:spPr>
          <a:xfrm>
            <a:off x="755739" y="2165419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DCDF5-06B6-4128-9D59-883E0FE65217}"/>
              </a:ext>
            </a:extLst>
          </p:cNvPr>
          <p:cNvSpPr txBox="1"/>
          <p:nvPr/>
        </p:nvSpPr>
        <p:spPr>
          <a:xfrm>
            <a:off x="755739" y="2155393"/>
            <a:ext cx="110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XEntity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F082A-8CD7-4EAB-8748-AEDB8C258BE7}"/>
              </a:ext>
            </a:extLst>
          </p:cNvPr>
          <p:cNvSpPr txBox="1"/>
          <p:nvPr/>
        </p:nvSpPr>
        <p:spPr>
          <a:xfrm>
            <a:off x="2797698" y="287151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831D1-E3F5-481C-BA02-F49A0494CD56}"/>
              </a:ext>
            </a:extLst>
          </p:cNvPr>
          <p:cNvSpPr/>
          <p:nvPr/>
        </p:nvSpPr>
        <p:spPr>
          <a:xfrm>
            <a:off x="3324242" y="3056176"/>
            <a:ext cx="1348767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164BA-B328-41B7-9C04-6A462D9E10F6}"/>
              </a:ext>
            </a:extLst>
          </p:cNvPr>
          <p:cNvSpPr txBox="1"/>
          <p:nvPr/>
        </p:nvSpPr>
        <p:spPr>
          <a:xfrm>
            <a:off x="3324243" y="3046150"/>
            <a:ext cx="109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YEntity</a:t>
            </a:r>
            <a:endParaRPr lang="fr-FR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691A4C-9EB8-48D7-987C-F6E844E45E81}"/>
              </a:ext>
            </a:extLst>
          </p:cNvPr>
          <p:cNvCxnSpPr/>
          <p:nvPr/>
        </p:nvCxnSpPr>
        <p:spPr>
          <a:xfrm>
            <a:off x="2231501" y="2945219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43DCCE-4954-407F-A346-4CFFFC94FEE7}"/>
              </a:ext>
            </a:extLst>
          </p:cNvPr>
          <p:cNvSpPr txBox="1"/>
          <p:nvPr/>
        </p:nvSpPr>
        <p:spPr>
          <a:xfrm>
            <a:off x="563034" y="2953816"/>
            <a:ext cx="194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@ManyToOne(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fetchType</a:t>
            </a:r>
            <a:r>
              <a:rPr lang="fr-FR" dirty="0"/>
              <a:t>=LAZY)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085A5F-DC53-4F66-92B4-3418D441D773}"/>
              </a:ext>
            </a:extLst>
          </p:cNvPr>
          <p:cNvSpPr/>
          <p:nvPr/>
        </p:nvSpPr>
        <p:spPr>
          <a:xfrm>
            <a:off x="5805377" y="2587712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50497-1F75-41C2-90BF-D845E181E6D4}"/>
              </a:ext>
            </a:extLst>
          </p:cNvPr>
          <p:cNvSpPr/>
          <p:nvPr/>
        </p:nvSpPr>
        <p:spPr>
          <a:xfrm>
            <a:off x="7329146" y="2297134"/>
            <a:ext cx="1349508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4B456-2C3E-47DF-9420-47CCFB6444CE}"/>
              </a:ext>
            </a:extLst>
          </p:cNvPr>
          <p:cNvSpPr txBox="1"/>
          <p:nvPr/>
        </p:nvSpPr>
        <p:spPr>
          <a:xfrm>
            <a:off x="7329146" y="2287108"/>
            <a:ext cx="89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XDTO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DCB1E-7EBB-41DA-BEA7-EDC05BB2DE4D}"/>
              </a:ext>
            </a:extLst>
          </p:cNvPr>
          <p:cNvSpPr txBox="1"/>
          <p:nvPr/>
        </p:nvSpPr>
        <p:spPr>
          <a:xfrm>
            <a:off x="9371105" y="30032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9358E-C3B0-4BD1-AC2E-91B108AD8DB1}"/>
              </a:ext>
            </a:extLst>
          </p:cNvPr>
          <p:cNvSpPr/>
          <p:nvPr/>
        </p:nvSpPr>
        <p:spPr>
          <a:xfrm>
            <a:off x="9897649" y="3187891"/>
            <a:ext cx="1754519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2DD50-F33F-4985-8BC5-B3F9E0352A43}"/>
              </a:ext>
            </a:extLst>
          </p:cNvPr>
          <p:cNvSpPr txBox="1"/>
          <p:nvPr/>
        </p:nvSpPr>
        <p:spPr>
          <a:xfrm>
            <a:off x="9897650" y="3177865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YLightIdDTO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72EE65-36DC-4466-A239-9A32A06802D6}"/>
              </a:ext>
            </a:extLst>
          </p:cNvPr>
          <p:cNvCxnSpPr/>
          <p:nvPr/>
        </p:nvCxnSpPr>
        <p:spPr>
          <a:xfrm>
            <a:off x="8804908" y="3076934"/>
            <a:ext cx="972880" cy="514749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4AF68-7D70-4623-9D57-CA9B52EF828E}"/>
              </a:ext>
            </a:extLst>
          </p:cNvPr>
          <p:cNvSpPr/>
          <p:nvPr/>
        </p:nvSpPr>
        <p:spPr>
          <a:xfrm>
            <a:off x="9905226" y="4415093"/>
            <a:ext cx="1838434" cy="7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1C3CD-F76E-4E42-A059-4476B2EB8123}"/>
              </a:ext>
            </a:extLst>
          </p:cNvPr>
          <p:cNvSpPr txBox="1"/>
          <p:nvPr/>
        </p:nvSpPr>
        <p:spPr>
          <a:xfrm>
            <a:off x="9848031" y="4454261"/>
            <a:ext cx="196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YDetailedDTO</a:t>
            </a:r>
            <a:endParaRPr lang="fr-FR" sz="2400" b="1" dirty="0"/>
          </a:p>
        </p:txBody>
      </p:sp>
      <p:sp>
        <p:nvSpPr>
          <p:cNvPr id="24" name="Not Equal 23">
            <a:extLst>
              <a:ext uri="{FF2B5EF4-FFF2-40B4-BE49-F238E27FC236}">
                <a16:creationId xmlns:a16="http://schemas.microsoft.com/office/drawing/2014/main" id="{B6DE4B2E-BD8D-4332-896E-065B0F63CAD6}"/>
              </a:ext>
            </a:extLst>
          </p:cNvPr>
          <p:cNvSpPr/>
          <p:nvPr/>
        </p:nvSpPr>
        <p:spPr>
          <a:xfrm>
            <a:off x="10534206" y="4084171"/>
            <a:ext cx="372140" cy="300293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12B5D6-C523-4A27-B42E-DC039BBA9197}"/>
              </a:ext>
            </a:extLst>
          </p:cNvPr>
          <p:cNvSpPr/>
          <p:nvPr/>
        </p:nvSpPr>
        <p:spPr>
          <a:xfrm rot="5400000">
            <a:off x="7567923" y="4500427"/>
            <a:ext cx="94629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6F475-1443-4D6A-9149-7E4810B83931}"/>
              </a:ext>
            </a:extLst>
          </p:cNvPr>
          <p:cNvSpPr txBox="1"/>
          <p:nvPr/>
        </p:nvSpPr>
        <p:spPr>
          <a:xfrm>
            <a:off x="7219507" y="5402994"/>
            <a:ext cx="4612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Edit on Client-</a:t>
            </a:r>
            <a:r>
              <a:rPr lang="fr-FR" dirty="0" err="1"/>
              <a:t>side</a:t>
            </a:r>
            <a:r>
              <a:rPr lang="fr-FR" dirty="0"/>
              <a:t> … </a:t>
            </a:r>
          </a:p>
          <a:p>
            <a:r>
              <a:rPr lang="fr-FR" dirty="0"/>
              <a:t>- change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 ( no change </a:t>
            </a:r>
            <a:r>
              <a:rPr lang="fr-FR" dirty="0" err="1"/>
              <a:t>ManyToOne</a:t>
            </a:r>
            <a:r>
              <a:rPr lang="fr-FR" dirty="0"/>
              <a:t> )</a:t>
            </a:r>
          </a:p>
          <a:p>
            <a:r>
              <a:rPr lang="fr-FR" dirty="0"/>
              <a:t>- Change </a:t>
            </a:r>
            <a:r>
              <a:rPr lang="fr-FR" dirty="0" err="1"/>
              <a:t>ManyToOne</a:t>
            </a:r>
            <a:r>
              <a:rPr lang="fr-FR" dirty="0"/>
              <a:t> relation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1D28DB-8DB1-40BD-9ED7-EA63A1089CB6}"/>
              </a:ext>
            </a:extLst>
          </p:cNvPr>
          <p:cNvSpPr/>
          <p:nvPr/>
        </p:nvSpPr>
        <p:spPr>
          <a:xfrm flipH="1">
            <a:off x="5891965" y="5719163"/>
            <a:ext cx="902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B3576-4D65-41E7-92F1-3FCD20850688}"/>
              </a:ext>
            </a:extLst>
          </p:cNvPr>
          <p:cNvSpPr txBox="1"/>
          <p:nvPr/>
        </p:nvSpPr>
        <p:spPr>
          <a:xfrm>
            <a:off x="593352" y="5027631"/>
            <a:ext cx="44142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XEntity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do not « clean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 content !!</a:t>
            </a:r>
          </a:p>
          <a:p>
            <a:r>
              <a:rPr lang="fr-FR" dirty="0"/>
              <a:t>Do not 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YEntity</a:t>
            </a:r>
            <a:r>
              <a:rPr lang="fr-FR" dirty="0"/>
              <a:t> !!</a:t>
            </a:r>
          </a:p>
          <a:p>
            <a:r>
              <a:rPr lang="fr-FR" dirty="0"/>
              <a:t>« </a:t>
            </a:r>
            <a:r>
              <a:rPr lang="fr-FR" dirty="0" err="1"/>
              <a:t>attach</a:t>
            </a:r>
            <a:r>
              <a:rPr lang="fr-FR" dirty="0"/>
              <a:t> » / « </a:t>
            </a:r>
            <a:r>
              <a:rPr lang="fr-FR" dirty="0" err="1"/>
              <a:t>detach</a:t>
            </a:r>
            <a:r>
              <a:rPr lang="fr-FR" dirty="0"/>
              <a:t> »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by </a:t>
            </a:r>
            <a:r>
              <a:rPr lang="fr-FR" dirty="0" err="1"/>
              <a:t>ids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B5F30-6CF4-47B3-BD1D-38084FDCC19D}"/>
              </a:ext>
            </a:extLst>
          </p:cNvPr>
          <p:cNvSpPr txBox="1"/>
          <p:nvPr/>
        </p:nvSpPr>
        <p:spPr>
          <a:xfrm>
            <a:off x="5172740" y="2155393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entityToDTOId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D01DFF-6F01-4A2B-A9D3-CA86625280DB}"/>
              </a:ext>
            </a:extLst>
          </p:cNvPr>
          <p:cNvSpPr txBox="1"/>
          <p:nvPr/>
        </p:nvSpPr>
        <p:spPr>
          <a:xfrm>
            <a:off x="5172740" y="5218328"/>
            <a:ext cx="17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dtoIdToEntity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28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7A32-1844-4EF1-9DC3-B92A1D9C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findById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 … unique Object in Session per 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9DA01-F0FB-4D92-BA6E-54C1F136A6D5}"/>
              </a:ext>
            </a:extLst>
          </p:cNvPr>
          <p:cNvCxnSpPr/>
          <p:nvPr/>
        </p:nvCxnSpPr>
        <p:spPr>
          <a:xfrm>
            <a:off x="954743" y="2799173"/>
            <a:ext cx="0" cy="3258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29DE5-6A94-4514-8AD0-0FCABC1D781E}"/>
              </a:ext>
            </a:extLst>
          </p:cNvPr>
          <p:cNvCxnSpPr>
            <a:cxnSpLocks/>
          </p:cNvCxnSpPr>
          <p:nvPr/>
        </p:nvCxnSpPr>
        <p:spPr>
          <a:xfrm>
            <a:off x="811308" y="2799173"/>
            <a:ext cx="268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3222A3-DDF9-4F38-8266-384D17450BE2}"/>
              </a:ext>
            </a:extLst>
          </p:cNvPr>
          <p:cNvSpPr txBox="1"/>
          <p:nvPr/>
        </p:nvSpPr>
        <p:spPr>
          <a:xfrm>
            <a:off x="523931" y="2382315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B44950-C1B1-490C-B855-A06B86003C03}"/>
              </a:ext>
            </a:extLst>
          </p:cNvPr>
          <p:cNvCxnSpPr>
            <a:cxnSpLocks/>
          </p:cNvCxnSpPr>
          <p:nvPr/>
        </p:nvCxnSpPr>
        <p:spPr>
          <a:xfrm>
            <a:off x="1026460" y="3242926"/>
            <a:ext cx="0" cy="23666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54AF95-DFD7-4600-A563-D1A3FBB90343}"/>
              </a:ext>
            </a:extLst>
          </p:cNvPr>
          <p:cNvCxnSpPr>
            <a:cxnSpLocks/>
          </p:cNvCxnSpPr>
          <p:nvPr/>
        </p:nvCxnSpPr>
        <p:spPr>
          <a:xfrm flipH="1">
            <a:off x="1013014" y="3247408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42B5A1-129C-457A-A9FD-16CBF8675A51}"/>
              </a:ext>
            </a:extLst>
          </p:cNvPr>
          <p:cNvCxnSpPr>
            <a:cxnSpLocks/>
          </p:cNvCxnSpPr>
          <p:nvPr/>
        </p:nvCxnSpPr>
        <p:spPr>
          <a:xfrm flipH="1">
            <a:off x="1013011" y="5605127"/>
            <a:ext cx="1792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FEFFD9-0517-4EE0-85DD-7B8D473AA678}"/>
              </a:ext>
            </a:extLst>
          </p:cNvPr>
          <p:cNvSpPr txBox="1"/>
          <p:nvPr/>
        </p:nvSpPr>
        <p:spPr>
          <a:xfrm>
            <a:off x="954743" y="2925603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XA (Transaction)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CB3E5-09A2-4DB1-AB78-43B35658E062}"/>
              </a:ext>
            </a:extLst>
          </p:cNvPr>
          <p:cNvSpPr txBox="1"/>
          <p:nvPr/>
        </p:nvSpPr>
        <p:spPr>
          <a:xfrm>
            <a:off x="1241608" y="5137920"/>
            <a:ext cx="344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 = </a:t>
            </a:r>
            <a:r>
              <a:rPr lang="fr-FR" sz="2800" b="1" dirty="0" err="1"/>
              <a:t>brepo.findById</a:t>
            </a:r>
            <a:r>
              <a:rPr lang="fr-FR" sz="2800" b="1" dirty="0"/>
              <a:t>(id)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ACDAE9-757E-4C7E-98A4-79B01F413648}"/>
              </a:ext>
            </a:extLst>
          </p:cNvPr>
          <p:cNvSpPr/>
          <p:nvPr/>
        </p:nvSpPr>
        <p:spPr>
          <a:xfrm>
            <a:off x="3787083" y="3485072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17689C-8D34-415D-AAE4-295F695DE0EC}"/>
              </a:ext>
            </a:extLst>
          </p:cNvPr>
          <p:cNvSpPr/>
          <p:nvPr/>
        </p:nvSpPr>
        <p:spPr>
          <a:xfrm>
            <a:off x="7348116" y="3433048"/>
            <a:ext cx="1916909" cy="69924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9A92-E158-44E6-9575-F92602893625}"/>
              </a:ext>
            </a:extLst>
          </p:cNvPr>
          <p:cNvSpPr txBox="1"/>
          <p:nvPr/>
        </p:nvSpPr>
        <p:spPr>
          <a:xfrm>
            <a:off x="3372300" y="5699944"/>
            <a:ext cx="2586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  <a:p>
            <a:r>
              <a:rPr lang="fr-FR" dirty="0"/>
              <a:t>If </a:t>
            </a:r>
            <a:r>
              <a:rPr lang="fr-FR" dirty="0" err="1"/>
              <a:t>found</a:t>
            </a:r>
            <a:r>
              <a:rPr lang="fr-FR" dirty="0"/>
              <a:t> =&gt; return pointer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48E4-F039-4AE9-9186-75E0599125CF}"/>
              </a:ext>
            </a:extLst>
          </p:cNvPr>
          <p:cNvSpPr txBox="1"/>
          <p:nvPr/>
        </p:nvSpPr>
        <p:spPr>
          <a:xfrm>
            <a:off x="1065710" y="3727787"/>
            <a:ext cx="135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a.getB</a:t>
            </a:r>
            <a:r>
              <a:rPr lang="fr-FR" sz="2800" b="1" dirty="0"/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73D55-6144-44B2-9DD7-2BB47FCEDD15}"/>
              </a:ext>
            </a:extLst>
          </p:cNvPr>
          <p:cNvSpPr txBox="1"/>
          <p:nvPr/>
        </p:nvSpPr>
        <p:spPr>
          <a:xfrm>
            <a:off x="2006785" y="4264131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! </a:t>
            </a:r>
            <a:r>
              <a:rPr lang="fr-FR" dirty="0" err="1"/>
              <a:t>already</a:t>
            </a:r>
            <a:r>
              <a:rPr lang="fr-FR" dirty="0"/>
              <a:t> </a:t>
            </a:r>
          </a:p>
          <a:p>
            <a:r>
              <a:rPr lang="fr-FR" dirty="0"/>
              <a:t>      </a:t>
            </a: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fetched</a:t>
            </a:r>
            <a:r>
              <a:rPr lang="fr-FR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4C6-F1B3-4E21-82D5-40A77496DFCB}"/>
              </a:ext>
            </a:extLst>
          </p:cNvPr>
          <p:cNvCxnSpPr>
            <a:cxnSpLocks/>
          </p:cNvCxnSpPr>
          <p:nvPr/>
        </p:nvCxnSpPr>
        <p:spPr>
          <a:xfrm>
            <a:off x="1360417" y="2666828"/>
            <a:ext cx="441776" cy="358622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B228B-E79D-49BF-939A-0D025404D7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07740" y="3207289"/>
            <a:ext cx="1460068" cy="380185"/>
          </a:xfrm>
          <a:prstGeom prst="line">
            <a:avLst/>
          </a:prstGeom>
          <a:ln w="31750">
            <a:headEnd type="diamon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8880B-D4D7-4556-9C09-C88907733CE5}"/>
              </a:ext>
            </a:extLst>
          </p:cNvPr>
          <p:cNvSpPr txBox="1"/>
          <p:nvPr/>
        </p:nvSpPr>
        <p:spPr>
          <a:xfrm>
            <a:off x="3572018" y="2253799"/>
            <a:ext cx="2862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Level1Cache</a:t>
            </a:r>
          </a:p>
          <a:p>
            <a:r>
              <a:rPr lang="fr-FR" sz="2000" dirty="0"/>
              <a:t>(=Session )</a:t>
            </a:r>
          </a:p>
          <a:p>
            <a:r>
              <a:rPr lang="fr-FR" sz="2000" dirty="0"/>
              <a:t>Read-Write, single-thread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81DEEF-F73E-4DDC-8368-44D10D00C7A0}"/>
              </a:ext>
            </a:extLst>
          </p:cNvPr>
          <p:cNvSpPr txBox="1"/>
          <p:nvPr/>
        </p:nvSpPr>
        <p:spPr>
          <a:xfrm>
            <a:off x="7377349" y="2222206"/>
            <a:ext cx="2843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Level2Cache</a:t>
            </a:r>
          </a:p>
          <a:p>
            <a:r>
              <a:rPr lang="fr-FR" sz="2000" dirty="0"/>
              <a:t>(=Global)</a:t>
            </a:r>
          </a:p>
          <a:p>
            <a:r>
              <a:rPr lang="fr-FR" sz="2000" dirty="0"/>
              <a:t> Read-</a:t>
            </a:r>
            <a:r>
              <a:rPr lang="fr-FR" sz="2000" dirty="0" err="1"/>
              <a:t>Only</a:t>
            </a:r>
            <a:r>
              <a:rPr lang="fr-FR" sz="2000" dirty="0"/>
              <a:t>, </a:t>
            </a:r>
            <a:r>
              <a:rPr lang="fr-FR" sz="2000" dirty="0" err="1"/>
              <a:t>multi-threads</a:t>
            </a:r>
            <a:endParaRPr lang="fr-FR" sz="20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1BADE96-06DA-4FD7-A785-B85A0F6DBD12}"/>
              </a:ext>
            </a:extLst>
          </p:cNvPr>
          <p:cNvSpPr/>
          <p:nvPr/>
        </p:nvSpPr>
        <p:spPr>
          <a:xfrm rot="20146269">
            <a:off x="1763532" y="4277674"/>
            <a:ext cx="300318" cy="772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8E9159C-C292-4D00-ADDC-3AB616232C29}"/>
              </a:ext>
            </a:extLst>
          </p:cNvPr>
          <p:cNvSpPr/>
          <p:nvPr/>
        </p:nvSpPr>
        <p:spPr>
          <a:xfrm rot="12033836">
            <a:off x="4002146" y="3776109"/>
            <a:ext cx="300318" cy="1355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DEFE23B-C37D-4759-A92E-F218A1D613EE}"/>
              </a:ext>
            </a:extLst>
          </p:cNvPr>
          <p:cNvSpPr/>
          <p:nvPr/>
        </p:nvSpPr>
        <p:spPr>
          <a:xfrm rot="16200000">
            <a:off x="6424301" y="2663645"/>
            <a:ext cx="300318" cy="23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326CC-9DBC-4847-A93D-32F1D469B818}"/>
              </a:ext>
            </a:extLst>
          </p:cNvPr>
          <p:cNvSpPr txBox="1"/>
          <p:nvPr/>
        </p:nvSpPr>
        <p:spPr>
          <a:xfrm>
            <a:off x="5270817" y="4069515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lookup</a:t>
            </a:r>
            <a:r>
              <a:rPr lang="fr-FR" dirty="0"/>
              <a:t> in Level2Cache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6578551-0464-4395-AB43-9CECAED06FB2}"/>
              </a:ext>
            </a:extLst>
          </p:cNvPr>
          <p:cNvSpPr/>
          <p:nvPr/>
        </p:nvSpPr>
        <p:spPr>
          <a:xfrm rot="16200000">
            <a:off x="9495185" y="3044947"/>
            <a:ext cx="300318" cy="1564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AC9B2-0CF6-4046-92E9-9A6CFEFB62EA}"/>
              </a:ext>
            </a:extLst>
          </p:cNvPr>
          <p:cNvSpPr txBox="1"/>
          <p:nvPr/>
        </p:nvSpPr>
        <p:spPr>
          <a:xfrm>
            <a:off x="8585329" y="4132294"/>
            <a:ext cx="238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jdbc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« select … </a:t>
            </a:r>
            <a:r>
              <a:rPr lang="fr-FR" dirty="0" err="1"/>
              <a:t>where</a:t>
            </a:r>
            <a:r>
              <a:rPr lang="fr-FR" dirty="0"/>
              <a:t> id=? »</a:t>
            </a: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864B3D5-3CFD-43C0-9B48-3EE9369B8A6E}"/>
              </a:ext>
            </a:extLst>
          </p:cNvPr>
          <p:cNvSpPr/>
          <p:nvPr/>
        </p:nvSpPr>
        <p:spPr>
          <a:xfrm>
            <a:off x="10588420" y="3338959"/>
            <a:ext cx="765380" cy="9564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FBE2FB5E-7FA0-4167-BE0C-1C6A47E340A1}"/>
              </a:ext>
            </a:extLst>
          </p:cNvPr>
          <p:cNvSpPr/>
          <p:nvPr/>
        </p:nvSpPr>
        <p:spPr>
          <a:xfrm rot="5400000">
            <a:off x="9570457" y="4333475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45223-8242-4835-953D-403D8B39CCE8}"/>
              </a:ext>
            </a:extLst>
          </p:cNvPr>
          <p:cNvSpPr txBox="1"/>
          <p:nvPr/>
        </p:nvSpPr>
        <p:spPr>
          <a:xfrm>
            <a:off x="9104253" y="5290249"/>
            <a:ext cx="2019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Fill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Jdbc</a:t>
            </a:r>
            <a:endParaRPr lang="fr-FR" dirty="0"/>
          </a:p>
          <a:p>
            <a:r>
              <a:rPr lang="fr-FR" dirty="0"/>
              <a:t>+ put in cache</a:t>
            </a:r>
          </a:p>
          <a:p>
            <a:endParaRPr lang="fr-FR" dirty="0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82E2603-C5F4-4075-8A96-5572E3C4BDC4}"/>
              </a:ext>
            </a:extLst>
          </p:cNvPr>
          <p:cNvSpPr/>
          <p:nvPr/>
        </p:nvSpPr>
        <p:spPr>
          <a:xfrm rot="5400000">
            <a:off x="6781331" y="4356959"/>
            <a:ext cx="383859" cy="1622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BB260C-9BEC-4F80-9BED-FD6061E8ED82}"/>
              </a:ext>
            </a:extLst>
          </p:cNvPr>
          <p:cNvSpPr txBox="1"/>
          <p:nvPr/>
        </p:nvSpPr>
        <p:spPr>
          <a:xfrm>
            <a:off x="6146969" y="5316140"/>
            <a:ext cx="238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Clone </a:t>
            </a:r>
            <a:r>
              <a:rPr lang="fr-FR" dirty="0" err="1"/>
              <a:t>read-only</a:t>
            </a:r>
            <a:r>
              <a:rPr lang="fr-FR" dirty="0"/>
              <a:t> </a:t>
            </a:r>
            <a:r>
              <a:rPr lang="fr-FR" dirty="0" err="1"/>
              <a:t>cached</a:t>
            </a:r>
            <a:br>
              <a:rPr lang="fr-FR" dirty="0"/>
            </a:br>
            <a:r>
              <a:rPr lang="fr-FR" dirty="0"/>
              <a:t>to (</a:t>
            </a:r>
            <a:r>
              <a:rPr lang="fr-FR" dirty="0" err="1"/>
              <a:t>read-write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05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E00DE-DAA9-4146-9897-367AB2BC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5" y="2183253"/>
            <a:ext cx="11096847" cy="3082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163019-91AC-4F41-A00F-9C4D4FDE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Buggy code..</a:t>
            </a:r>
            <a:br>
              <a:rPr lang="fr-FR" dirty="0"/>
            </a:br>
            <a:r>
              <a:rPr lang="fr-FR" dirty="0"/>
              <a:t>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</a:p>
        </p:txBody>
      </p:sp>
    </p:spTree>
    <p:extLst>
      <p:ext uri="{BB962C8B-B14F-4D97-AF65-F5344CB8AC3E}">
        <p14:creationId xmlns:p14="http://schemas.microsoft.com/office/powerpoint/2010/main" val="2136125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02AC-C72D-48C0-8BF6-043EB088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0" y="1"/>
            <a:ext cx="1207642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 NOT use « new </a:t>
            </a:r>
            <a:r>
              <a:rPr lang="fr-FR" dirty="0" err="1"/>
              <a:t>Entity</a:t>
            </a:r>
            <a:r>
              <a:rPr lang="fr-FR" dirty="0"/>
              <a:t>(id) + mapper (un-</a:t>
            </a:r>
            <a:r>
              <a:rPr lang="fr-FR" dirty="0" err="1"/>
              <a:t>customized</a:t>
            </a:r>
            <a:r>
              <a:rPr lang="fr-FR" dirty="0"/>
              <a:t>) »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JPA merge?   … use  JPA </a:t>
            </a:r>
            <a:r>
              <a:rPr lang="fr-FR" dirty="0" err="1"/>
              <a:t>findById</a:t>
            </a:r>
            <a:r>
              <a:rPr lang="fr-FR" dirty="0"/>
              <a:t>() 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527F8-28C4-4595-8F9E-47CC45D8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0" y="3902149"/>
            <a:ext cx="3961294" cy="2631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E849F-CDA7-48B7-A2C3-39165A11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" y="1690688"/>
            <a:ext cx="8112642" cy="22322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2570E5-C793-4F56-A4E5-85862E3AFF73}"/>
              </a:ext>
            </a:extLst>
          </p:cNvPr>
          <p:cNvSpPr/>
          <p:nvPr/>
        </p:nvSpPr>
        <p:spPr>
          <a:xfrm rot="2527894">
            <a:off x="8466194" y="3250904"/>
            <a:ext cx="627321" cy="35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4FE7A9B-9116-46CD-88BD-B8B242FBF1D0}"/>
              </a:ext>
            </a:extLst>
          </p:cNvPr>
          <p:cNvSpPr/>
          <p:nvPr/>
        </p:nvSpPr>
        <p:spPr>
          <a:xfrm>
            <a:off x="10185990" y="3179135"/>
            <a:ext cx="1627193" cy="887818"/>
          </a:xfrm>
          <a:prstGeom prst="wedgeEllipseCallout">
            <a:avLst>
              <a:gd name="adj1" fmla="val -50808"/>
              <a:gd name="adj2" fmla="val 1168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C6CEF-FF59-4173-9905-A09D49FBEF57}"/>
              </a:ext>
            </a:extLst>
          </p:cNvPr>
          <p:cNvSpPr txBox="1"/>
          <p:nvPr/>
        </p:nvSpPr>
        <p:spPr>
          <a:xfrm>
            <a:off x="10278533" y="3217477"/>
            <a:ext cx="153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Detached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invalid</a:t>
            </a:r>
            <a:r>
              <a:rPr lang="fr-FR" dirty="0"/>
              <a:t>) </a:t>
            </a:r>
            <a:r>
              <a:rPr lang="fr-FR" dirty="0" err="1"/>
              <a:t>entity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48B17-E31E-44C3-8AC0-5A674D6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0" y="4727453"/>
            <a:ext cx="4643105" cy="1735859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8DB56D91-E3F2-4A68-B2D4-22EA65D0FC52}"/>
              </a:ext>
            </a:extLst>
          </p:cNvPr>
          <p:cNvSpPr/>
          <p:nvPr/>
        </p:nvSpPr>
        <p:spPr>
          <a:xfrm>
            <a:off x="6645349" y="5316279"/>
            <a:ext cx="898451" cy="558209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6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21F2-BC4A-4E3D-87EE-2983BAE5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 BUG  return </a:t>
            </a:r>
            <a:r>
              <a:rPr lang="fr-FR" dirty="0" err="1"/>
              <a:t>invalid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entity2dto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F8D31-810F-4822-A22F-A38FD79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16"/>
            <a:ext cx="12192000" cy="35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BE6E6-56A5-4A8D-8612-D107DD4A8AA7}"/>
              </a:ext>
            </a:extLst>
          </p:cNvPr>
          <p:cNvSpPr txBox="1"/>
          <p:nvPr/>
        </p:nvSpPr>
        <p:spPr>
          <a:xfrm>
            <a:off x="1052623" y="3072810"/>
            <a:ext cx="7994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DTO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detached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 » </a:t>
            </a:r>
          </a:p>
          <a:p>
            <a:r>
              <a:rPr lang="fr-FR" sz="2400" dirty="0"/>
              <a:t>  … </a:t>
            </a:r>
            <a:r>
              <a:rPr lang="fr-FR" sz="2400" dirty="0" err="1"/>
              <a:t>invalid</a:t>
            </a:r>
            <a:r>
              <a:rPr lang="fr-FR" sz="2400" dirty="0"/>
              <a:t> (not </a:t>
            </a:r>
            <a:r>
              <a:rPr lang="fr-FR" sz="2400" dirty="0" err="1"/>
              <a:t>merged</a:t>
            </a:r>
            <a:r>
              <a:rPr lang="fr-FR" sz="2400" dirty="0"/>
              <a:t> ) =&gt; put in session </a:t>
            </a:r>
            <a:r>
              <a:rPr lang="fr-FR" sz="2400" dirty="0" err="1"/>
              <a:t>instead</a:t>
            </a:r>
            <a:r>
              <a:rPr lang="fr-FR" sz="2400" dirty="0"/>
              <a:t> of real </a:t>
            </a:r>
            <a:r>
              <a:rPr lang="fr-FR" sz="2400" dirty="0" err="1"/>
              <a:t>entity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9D0B8-85F5-4344-A955-83D25E582D8B}"/>
              </a:ext>
            </a:extLst>
          </p:cNvPr>
          <p:cNvSpPr txBox="1"/>
          <p:nvPr/>
        </p:nvSpPr>
        <p:spPr>
          <a:xfrm>
            <a:off x="343785" y="4432004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 value in DB </a:t>
            </a:r>
            <a:r>
              <a:rPr lang="fr-FR" sz="2400" dirty="0" err="1"/>
              <a:t>is</a:t>
            </a:r>
            <a:r>
              <a:rPr lang="fr-FR" sz="2400" dirty="0"/>
              <a:t> OK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8D0DA-61D6-4A76-9EAB-60676E53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860"/>
            <a:ext cx="12192000" cy="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64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7FF3-D259-46AD-8CC3-2D43E49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3" y="78046"/>
            <a:ext cx="114406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invalid</a:t>
            </a:r>
            <a:r>
              <a:rPr lang="fr-FR" dirty="0"/>
              <a:t> « id » not in DB </a:t>
            </a:r>
            <a:br>
              <a:rPr lang="fr-FR" dirty="0"/>
            </a:br>
            <a:r>
              <a:rPr lang="fr-FR" dirty="0"/>
              <a:t>… 500 (in commit) </a:t>
            </a:r>
            <a:r>
              <a:rPr lang="fr-FR" dirty="0" err="1"/>
              <a:t>instead</a:t>
            </a:r>
            <a:r>
              <a:rPr lang="fr-FR" dirty="0"/>
              <a:t> of 400 (</a:t>
            </a:r>
            <a:r>
              <a:rPr lang="fr-FR" dirty="0" err="1"/>
              <a:t>find</a:t>
            </a:r>
            <a:r>
              <a:rPr lang="fr-FR" dirty="0"/>
              <a:t> in user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1DA1-28CF-4319-B4E1-6F79089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7" y="1555553"/>
            <a:ext cx="11782647" cy="89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63B10-FAC2-4A0A-A864-A93F1CF450EB}"/>
              </a:ext>
            </a:extLst>
          </p:cNvPr>
          <p:cNvSpPr txBox="1"/>
          <p:nvPr/>
        </p:nvSpPr>
        <p:spPr>
          <a:xfrm>
            <a:off x="515679" y="2645444"/>
            <a:ext cx="727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500  … </a:t>
            </a:r>
            <a:r>
              <a:rPr lang="fr-FR" dirty="0" err="1"/>
              <a:t>failed</a:t>
            </a:r>
            <a:r>
              <a:rPr lang="fr-FR" dirty="0"/>
              <a:t> on « server-</a:t>
            </a:r>
            <a:r>
              <a:rPr lang="fr-FR" dirty="0" err="1"/>
              <a:t>side</a:t>
            </a:r>
            <a:r>
              <a:rPr lang="fr-FR" dirty="0"/>
              <a:t> »   …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http 400: </a:t>
            </a:r>
            <a:r>
              <a:rPr lang="fr-FR" dirty="0" err="1"/>
              <a:t>bad</a:t>
            </a:r>
            <a:r>
              <a:rPr lang="fr-FR" dirty="0"/>
              <a:t> client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32433-5442-4D52-8209-D285F79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571"/>
            <a:ext cx="12192000" cy="700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55D2A-188C-4661-918B-E9C89136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49" y="3882976"/>
            <a:ext cx="8768316" cy="2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8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070E-EC8C-4D49-9A53-D1FEB698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9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Correct mapper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findById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015-A75D-47B3-9C6D-745410C5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960"/>
            <a:ext cx="12192000" cy="1308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C0181-25E4-4FC7-B9B8-CC1C1DC8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645037"/>
            <a:ext cx="9640186" cy="4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5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EEAC-89FA-40B4-9643-EA1EE1A2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63" y="-118656"/>
            <a:ext cx="11406963" cy="23249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invalid</a:t>
            </a:r>
            <a:r>
              <a:rPr lang="fr-FR" dirty="0"/>
              <a:t> « id » … bug in Hibernate </a:t>
            </a:r>
            <a:br>
              <a:rPr lang="fr-FR" dirty="0"/>
            </a:br>
            <a:r>
              <a:rPr lang="fr-FR" dirty="0" err="1"/>
              <a:t>getById</a:t>
            </a:r>
            <a:r>
              <a:rPr lang="fr-FR" dirty="0"/>
              <a:t> =&gt; {id=0}   BUG!! </a:t>
            </a:r>
            <a:br>
              <a:rPr lang="fr-FR" dirty="0"/>
            </a:br>
            <a:r>
              <a:rPr lang="fr-FR" dirty="0" err="1"/>
              <a:t>findById</a:t>
            </a:r>
            <a:r>
              <a:rPr lang="fr-FR" dirty="0"/>
              <a:t> =&gt; </a:t>
            </a:r>
            <a:r>
              <a:rPr lang="fr-FR" dirty="0" err="1"/>
              <a:t>null</a:t>
            </a:r>
            <a:r>
              <a:rPr lang="fr-FR" dirty="0"/>
              <a:t> 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A0B8-0103-402F-A37A-1FAA6DA5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25"/>
            <a:ext cx="12192000" cy="4061949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BC1D293-19C7-44B3-B5DB-8F57ACD3FD02}"/>
              </a:ext>
            </a:extLst>
          </p:cNvPr>
          <p:cNvSpPr/>
          <p:nvPr/>
        </p:nvSpPr>
        <p:spPr>
          <a:xfrm>
            <a:off x="3960628" y="6374374"/>
            <a:ext cx="1871331" cy="409198"/>
          </a:xfrm>
          <a:prstGeom prst="wedgeEllipseCallout">
            <a:avLst>
              <a:gd name="adj1" fmla="val -71247"/>
              <a:gd name="adj2" fmla="val -97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FBFEA-801A-4030-B3E1-6A9AFC056D49}"/>
              </a:ext>
            </a:extLst>
          </p:cNvPr>
          <p:cNvSpPr txBox="1"/>
          <p:nvPr/>
        </p:nvSpPr>
        <p:spPr>
          <a:xfrm>
            <a:off x="3960628" y="6374374"/>
            <a:ext cx="759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trust </a:t>
            </a:r>
            <a:r>
              <a:rPr lang="fr-FR" dirty="0" err="1"/>
              <a:t>fields</a:t>
            </a:r>
            <a:r>
              <a:rPr lang="fr-FR" dirty="0"/>
              <a:t> … </a:t>
            </a:r>
            <a:r>
              <a:rPr lang="fr-FR" dirty="0" err="1"/>
              <a:t>hibernate</a:t>
            </a:r>
            <a:r>
              <a:rPr lang="fr-FR" dirty="0"/>
              <a:t> use « </a:t>
            </a:r>
            <a:r>
              <a:rPr lang="fr-FR" dirty="0" err="1"/>
              <a:t>ByteBuddyInterceptor</a:t>
            </a:r>
            <a:r>
              <a:rPr lang="fr-FR" dirty="0"/>
              <a:t> » + store in handler</a:t>
            </a:r>
          </a:p>
        </p:txBody>
      </p:sp>
    </p:spTree>
    <p:extLst>
      <p:ext uri="{BB962C8B-B14F-4D97-AF65-F5344CB8AC3E}">
        <p14:creationId xmlns:p14="http://schemas.microsoft.com/office/powerpoint/2010/main" val="30152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A97-FC26-4D97-A75D-CEBFFE3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Getting</a:t>
            </a:r>
            <a:r>
              <a:rPr lang="fr-FR" dirty="0"/>
              <a:t> correct 404 for </a:t>
            </a:r>
            <a:r>
              <a:rPr lang="fr-FR" dirty="0" err="1"/>
              <a:t>invalid</a:t>
            </a:r>
            <a:r>
              <a:rPr lang="fr-FR" dirty="0"/>
              <a:t>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F2027-A650-4B6A-BB7E-DA462DD4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018"/>
            <a:ext cx="12192000" cy="940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78D9-1C48-4E33-99BB-EF17C7E6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050"/>
            <a:ext cx="12192000" cy="399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37BA-F8D7-4D0B-9280-83B91DBC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95" y="6403347"/>
            <a:ext cx="31051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044-B67E-4564-9D98-8B02AD19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Messages, </a:t>
            </a:r>
            <a:r>
              <a:rPr lang="fr-FR" dirty="0" err="1"/>
              <a:t>Schema</a:t>
            </a:r>
            <a:r>
              <a:rPr lang="fr-FR" dirty="0"/>
              <a:t>-compatible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BD07F-BA3A-411C-98F1-DD2945497C46}"/>
              </a:ext>
            </a:extLst>
          </p:cNvPr>
          <p:cNvSpPr txBox="1"/>
          <p:nvPr/>
        </p:nvSpPr>
        <p:spPr>
          <a:xfrm>
            <a:off x="158064" y="2188362"/>
            <a:ext cx="4876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 Messages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Map</a:t>
            </a:r>
            <a:r>
              <a:rPr lang="fr-FR" sz="2800" dirty="0"/>
              <a:t>&lt;</a:t>
            </a:r>
            <a:r>
              <a:rPr lang="fr-FR" sz="2800" dirty="0" err="1"/>
              <a:t>FieldVersion</a:t>
            </a:r>
            <a:r>
              <a:rPr lang="fr-FR" sz="2800" dirty="0"/>
              <a:t>, Value&gt; »</a:t>
            </a:r>
          </a:p>
          <a:p>
            <a:endParaRPr lang="fr-FR" sz="2800" dirty="0"/>
          </a:p>
          <a:p>
            <a:r>
              <a:rPr lang="fr-FR" sz="2800" dirty="0"/>
              <a:t>all Field </a:t>
            </a:r>
            <a:r>
              <a:rPr lang="fr-FR" sz="2800" dirty="0" err="1"/>
              <a:t>ids</a:t>
            </a:r>
            <a:r>
              <a:rPr lang="fr-FR" sz="2800" dirty="0"/>
              <a:t> + values </a:t>
            </a:r>
            <a:r>
              <a:rPr lang="fr-FR" sz="2800" dirty="0" err="1"/>
              <a:t>encoded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Small extra </a:t>
            </a:r>
            <a:r>
              <a:rPr lang="fr-FR" sz="2800" dirty="0" err="1"/>
              <a:t>cost</a:t>
            </a:r>
            <a:r>
              <a:rPr lang="fr-FR" sz="2800" dirty="0"/>
              <a:t> </a:t>
            </a:r>
          </a:p>
          <a:p>
            <a:r>
              <a:rPr lang="fr-FR" sz="2800" dirty="0"/>
              <a:t>  … Great compatibility</a:t>
            </a:r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57F5BE05-D1A6-4B0D-8256-39EB7F688B55}"/>
              </a:ext>
            </a:extLst>
          </p:cNvPr>
          <p:cNvSpPr/>
          <p:nvPr/>
        </p:nvSpPr>
        <p:spPr>
          <a:xfrm>
            <a:off x="9082646" y="245269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B7DF-C461-4040-8A2C-99C1DECFF4CE}"/>
              </a:ext>
            </a:extLst>
          </p:cNvPr>
          <p:cNvSpPr txBox="1"/>
          <p:nvPr/>
        </p:nvSpPr>
        <p:spPr>
          <a:xfrm>
            <a:off x="8405963" y="2039206"/>
            <a:ext cx="31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messages </a:t>
            </a:r>
            <a:r>
              <a:rPr lang="fr-FR" dirty="0" err="1"/>
              <a:t>from</a:t>
            </a:r>
            <a:r>
              <a:rPr lang="fr-FR" dirty="0"/>
              <a:t> v0 .proto format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4510-5724-4735-BACB-0301F7B74A85}"/>
              </a:ext>
            </a:extLst>
          </p:cNvPr>
          <p:cNvSpPr txBox="1"/>
          <p:nvPr/>
        </p:nvSpPr>
        <p:spPr>
          <a:xfrm>
            <a:off x="9131426" y="250793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F2863E22-479F-4F01-946B-30C14BDCF559}"/>
              </a:ext>
            </a:extLst>
          </p:cNvPr>
          <p:cNvSpPr/>
          <p:nvPr/>
        </p:nvSpPr>
        <p:spPr>
          <a:xfrm>
            <a:off x="9077330" y="4181305"/>
            <a:ext cx="2399610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A3BD0-39E3-428B-AA6E-7DE7F1849A09}"/>
              </a:ext>
            </a:extLst>
          </p:cNvPr>
          <p:cNvSpPr txBox="1"/>
          <p:nvPr/>
        </p:nvSpPr>
        <p:spPr>
          <a:xfrm>
            <a:off x="8450847" y="3708568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v1 .proto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3AEA2-E76F-4575-9953-A35C89E77685}"/>
              </a:ext>
            </a:extLst>
          </p:cNvPr>
          <p:cNvSpPr txBox="1"/>
          <p:nvPr/>
        </p:nvSpPr>
        <p:spPr>
          <a:xfrm>
            <a:off x="9131426" y="42365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», 2: « </a:t>
            </a:r>
            <a:r>
              <a:rPr lang="fr-FR" dirty="0" err="1"/>
              <a:t>blue</a:t>
            </a:r>
            <a:r>
              <a:rPr lang="fr-FR" dirty="0"/>
              <a:t> »</a:t>
            </a:r>
          </a:p>
        </p:txBody>
      </p:sp>
      <p:sp>
        <p:nvSpPr>
          <p:cNvPr id="14" name="Flowchart: Card 13">
            <a:extLst>
              <a:ext uri="{FF2B5EF4-FFF2-40B4-BE49-F238E27FC236}">
                <a16:creationId xmlns:a16="http://schemas.microsoft.com/office/drawing/2014/main" id="{18FDB931-134A-47B9-8B5C-147D18D69DDA}"/>
              </a:ext>
            </a:extLst>
          </p:cNvPr>
          <p:cNvSpPr/>
          <p:nvPr/>
        </p:nvSpPr>
        <p:spPr>
          <a:xfrm>
            <a:off x="9077330" y="5791990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E9C28-A6B5-4A24-A5BF-996EC3A8816B}"/>
              </a:ext>
            </a:extLst>
          </p:cNvPr>
          <p:cNvSpPr txBox="1"/>
          <p:nvPr/>
        </p:nvSpPr>
        <p:spPr>
          <a:xfrm>
            <a:off x="9026873" y="5861749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pic>
        <p:nvPicPr>
          <p:cNvPr id="2054" name="Picture 6" descr="File Format Exe Icon, PNG ClipArt Image | IconBug.com">
            <a:extLst>
              <a:ext uri="{FF2B5EF4-FFF2-40B4-BE49-F238E27FC236}">
                <a16:creationId xmlns:a16="http://schemas.microsoft.com/office/drawing/2014/main" id="{49DB16F5-D0DA-4557-9158-F320AD16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19" y="2201710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475E7-3FE8-4F94-B38E-26BA84BFCD9C}"/>
              </a:ext>
            </a:extLst>
          </p:cNvPr>
          <p:cNvSpPr txBox="1"/>
          <p:nvPr/>
        </p:nvSpPr>
        <p:spPr>
          <a:xfrm>
            <a:off x="6595118" y="1827977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client-v0.exe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48C2E-FBFC-4DEF-8404-B46B3D1631CD}"/>
              </a:ext>
            </a:extLst>
          </p:cNvPr>
          <p:cNvSpPr txBox="1"/>
          <p:nvPr/>
        </p:nvSpPr>
        <p:spPr>
          <a:xfrm>
            <a:off x="8574508" y="5383465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20" name="Picture 6" descr="File Format Exe Icon, PNG ClipArt Image | IconBug.com">
            <a:extLst>
              <a:ext uri="{FF2B5EF4-FFF2-40B4-BE49-F238E27FC236}">
                <a16:creationId xmlns:a16="http://schemas.microsoft.com/office/drawing/2014/main" id="{13AF8DBD-47A2-4234-818C-CFEE9D95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3802733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0E92EB-0F79-41C4-9D7A-CBD5517830A1}"/>
              </a:ext>
            </a:extLst>
          </p:cNvPr>
          <p:cNvSpPr txBox="1"/>
          <p:nvPr/>
        </p:nvSpPr>
        <p:spPr>
          <a:xfrm>
            <a:off x="6623081" y="3429000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client-v1.exe</a:t>
            </a:r>
          </a:p>
        </p:txBody>
      </p:sp>
      <p:pic>
        <p:nvPicPr>
          <p:cNvPr id="22" name="Picture 6" descr="File Format Exe Icon, PNG ClipArt Image | IconBug.com">
            <a:extLst>
              <a:ext uri="{FF2B5EF4-FFF2-40B4-BE49-F238E27FC236}">
                <a16:creationId xmlns:a16="http://schemas.microsoft.com/office/drawing/2014/main" id="{956E0898-80A3-4249-9B8F-B775AF12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82" y="554729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1D4CAA-BB3A-4E67-8C3F-B845F86ED25A}"/>
              </a:ext>
            </a:extLst>
          </p:cNvPr>
          <p:cNvSpPr txBox="1"/>
          <p:nvPr/>
        </p:nvSpPr>
        <p:spPr>
          <a:xfrm>
            <a:off x="6623081" y="5173563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660F56B1-60B4-407C-90F5-007AE58A22AE}"/>
              </a:ext>
            </a:extLst>
          </p:cNvPr>
          <p:cNvSpPr/>
          <p:nvPr/>
        </p:nvSpPr>
        <p:spPr>
          <a:xfrm>
            <a:off x="5083296" y="2393507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9CF93-355B-440E-B674-3885CE8A3376}"/>
              </a:ext>
            </a:extLst>
          </p:cNvPr>
          <p:cNvSpPr txBox="1"/>
          <p:nvPr/>
        </p:nvSpPr>
        <p:spPr>
          <a:xfrm>
            <a:off x="4958401" y="2024175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DD52C74-9AEC-405D-8219-451EE472B76E}"/>
              </a:ext>
            </a:extLst>
          </p:cNvPr>
          <p:cNvSpPr/>
          <p:nvPr/>
        </p:nvSpPr>
        <p:spPr>
          <a:xfrm rot="16200000">
            <a:off x="6050854" y="232704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67497D8-8420-4D5B-A2EA-5A15703E0BBC}"/>
              </a:ext>
            </a:extLst>
          </p:cNvPr>
          <p:cNvSpPr/>
          <p:nvPr/>
        </p:nvSpPr>
        <p:spPr>
          <a:xfrm rot="16200000">
            <a:off x="8177333" y="23910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491C8D0-5B72-4F9B-9C4D-A6C70EF2D7F8}"/>
              </a:ext>
            </a:extLst>
          </p:cNvPr>
          <p:cNvSpPr/>
          <p:nvPr/>
        </p:nvSpPr>
        <p:spPr>
          <a:xfrm rot="16200000">
            <a:off x="8329733" y="25434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C64C6FE-B3F6-4CDC-86A8-C026704F5922}"/>
              </a:ext>
            </a:extLst>
          </p:cNvPr>
          <p:cNvSpPr/>
          <p:nvPr/>
        </p:nvSpPr>
        <p:spPr>
          <a:xfrm rot="16200000">
            <a:off x="8482133" y="269580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ard 29">
            <a:extLst>
              <a:ext uri="{FF2B5EF4-FFF2-40B4-BE49-F238E27FC236}">
                <a16:creationId xmlns:a16="http://schemas.microsoft.com/office/drawing/2014/main" id="{CC5F3410-5925-414A-950F-FA19D6439C8D}"/>
              </a:ext>
            </a:extLst>
          </p:cNvPr>
          <p:cNvSpPr/>
          <p:nvPr/>
        </p:nvSpPr>
        <p:spPr>
          <a:xfrm>
            <a:off x="5048985" y="4082504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F236C-ED2D-4A49-AF6B-38AC33CAEE45}"/>
              </a:ext>
            </a:extLst>
          </p:cNvPr>
          <p:cNvSpPr txBox="1"/>
          <p:nvPr/>
        </p:nvSpPr>
        <p:spPr>
          <a:xfrm>
            <a:off x="4924090" y="371317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6888DF2-1574-45F3-9372-0DDB2E80DE63}"/>
              </a:ext>
            </a:extLst>
          </p:cNvPr>
          <p:cNvSpPr/>
          <p:nvPr/>
        </p:nvSpPr>
        <p:spPr>
          <a:xfrm rot="16200000">
            <a:off x="6016543" y="4016045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97300998-D66C-4193-A6DB-17FEA056F220}"/>
              </a:ext>
            </a:extLst>
          </p:cNvPr>
          <p:cNvSpPr/>
          <p:nvPr/>
        </p:nvSpPr>
        <p:spPr>
          <a:xfrm>
            <a:off x="5048985" y="5805316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29713-5105-44F5-832C-E95A70243716}"/>
              </a:ext>
            </a:extLst>
          </p:cNvPr>
          <p:cNvSpPr txBox="1"/>
          <p:nvPr/>
        </p:nvSpPr>
        <p:spPr>
          <a:xfrm>
            <a:off x="4924090" y="5435984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92333AD-E975-4FAB-A25F-DD9D719D2A9E}"/>
              </a:ext>
            </a:extLst>
          </p:cNvPr>
          <p:cNvSpPr/>
          <p:nvPr/>
        </p:nvSpPr>
        <p:spPr>
          <a:xfrm rot="16200000">
            <a:off x="6016543" y="5738857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89F93-F4C2-4357-87C7-F04D05D11E58}"/>
              </a:ext>
            </a:extLst>
          </p:cNvPr>
          <p:cNvSpPr txBox="1"/>
          <p:nvPr/>
        </p:nvSpPr>
        <p:spPr>
          <a:xfrm>
            <a:off x="5791145" y="1842085"/>
            <a:ext cx="101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Build</a:t>
            </a:r>
            <a:r>
              <a:rPr lang="fr-FR" dirty="0"/>
              <a:t>:</a:t>
            </a:r>
          </a:p>
          <a:p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DBFD2F6-E028-45FD-B52C-DC56FC0F50EB}"/>
              </a:ext>
            </a:extLst>
          </p:cNvPr>
          <p:cNvSpPr/>
          <p:nvPr/>
        </p:nvSpPr>
        <p:spPr>
          <a:xfrm rot="16200000">
            <a:off x="8177332" y="39521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81063A7-4EE3-443E-B5AE-F6A05CEBB314}"/>
              </a:ext>
            </a:extLst>
          </p:cNvPr>
          <p:cNvSpPr/>
          <p:nvPr/>
        </p:nvSpPr>
        <p:spPr>
          <a:xfrm rot="16200000">
            <a:off x="8329732" y="41045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511B7BF-27EC-4CA9-B763-EC3677DBF63B}"/>
              </a:ext>
            </a:extLst>
          </p:cNvPr>
          <p:cNvSpPr/>
          <p:nvPr/>
        </p:nvSpPr>
        <p:spPr>
          <a:xfrm rot="16200000">
            <a:off x="8482132" y="425697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C0479960-1A7D-48D5-9A4C-E40CC9D4B819}"/>
              </a:ext>
            </a:extLst>
          </p:cNvPr>
          <p:cNvSpPr/>
          <p:nvPr/>
        </p:nvSpPr>
        <p:spPr>
          <a:xfrm rot="16200000">
            <a:off x="8177332" y="57423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B0C00CB-9A2D-423D-B05C-B80E2DC497B2}"/>
              </a:ext>
            </a:extLst>
          </p:cNvPr>
          <p:cNvSpPr/>
          <p:nvPr/>
        </p:nvSpPr>
        <p:spPr>
          <a:xfrm rot="16200000">
            <a:off x="8329732" y="58947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81AF7E7-3618-495D-A367-329C488EFB1B}"/>
              </a:ext>
            </a:extLst>
          </p:cNvPr>
          <p:cNvSpPr/>
          <p:nvPr/>
        </p:nvSpPr>
        <p:spPr>
          <a:xfrm rot="16200000">
            <a:off x="8482132" y="604710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2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406E-6BF1-46C1-B989-348CAF3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Reading « Future » Message / </a:t>
            </a:r>
            <a:r>
              <a:rPr lang="fr-FR" dirty="0" err="1"/>
              <a:t>Backward</a:t>
            </a:r>
            <a:r>
              <a:rPr lang="fr-FR" dirty="0"/>
              <a:t> Client </a:t>
            </a:r>
            <a:br>
              <a:rPr lang="fr-FR" dirty="0"/>
            </a:br>
            <a:r>
              <a:rPr lang="fr-FR" dirty="0"/>
              <a:t>… Ignore </a:t>
            </a:r>
            <a:r>
              <a:rPr lang="fr-FR" dirty="0" err="1"/>
              <a:t>Unknown</a:t>
            </a:r>
            <a:r>
              <a:rPr lang="fr-FR" dirty="0"/>
              <a:t> Fields</a:t>
            </a: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52F13954-B33C-4A75-AEB2-EE2ECD041650}"/>
              </a:ext>
            </a:extLst>
          </p:cNvPr>
          <p:cNvSpPr/>
          <p:nvPr/>
        </p:nvSpPr>
        <p:spPr>
          <a:xfrm>
            <a:off x="3772841" y="4414045"/>
            <a:ext cx="3017205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BFB2F-7010-4356-8312-9A7943716C4F}"/>
              </a:ext>
            </a:extLst>
          </p:cNvPr>
          <p:cNvSpPr txBox="1"/>
          <p:nvPr/>
        </p:nvSpPr>
        <p:spPr>
          <a:xfrm>
            <a:off x="3722384" y="4483804"/>
            <a:ext cx="316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1: « Hello », 3: « {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blue</a:t>
            </a:r>
            <a:r>
              <a:rPr lang="fr-FR" dirty="0"/>
              <a:t> }»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8242-876E-4DCF-A460-6FECD2CF9801}"/>
              </a:ext>
            </a:extLst>
          </p:cNvPr>
          <p:cNvSpPr txBox="1"/>
          <p:nvPr/>
        </p:nvSpPr>
        <p:spPr>
          <a:xfrm>
            <a:off x="3270019" y="4005520"/>
            <a:ext cx="30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message </a:t>
            </a:r>
            <a:r>
              <a:rPr lang="fr-FR" dirty="0" err="1"/>
              <a:t>from</a:t>
            </a:r>
            <a:r>
              <a:rPr lang="fr-FR" dirty="0"/>
              <a:t> v2 .proto format</a:t>
            </a:r>
          </a:p>
        </p:txBody>
      </p:sp>
      <p:pic>
        <p:nvPicPr>
          <p:cNvPr id="7" name="Picture 6" descr="File Format Exe Icon, PNG ClipArt Image | IconBug.com">
            <a:extLst>
              <a:ext uri="{FF2B5EF4-FFF2-40B4-BE49-F238E27FC236}">
                <a16:creationId xmlns:a16="http://schemas.microsoft.com/office/drawing/2014/main" id="{63DE7EC4-EB6C-4931-9B8F-684CA8D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0" y="3989836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4A72E-A624-4327-AD36-51FC0B49CB92}"/>
              </a:ext>
            </a:extLst>
          </p:cNvPr>
          <p:cNvSpPr txBox="1"/>
          <p:nvPr/>
        </p:nvSpPr>
        <p:spPr>
          <a:xfrm>
            <a:off x="929943" y="3468104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AA007B4D-77C3-4F68-8D30-F9256C32D791}"/>
              </a:ext>
            </a:extLst>
          </p:cNvPr>
          <p:cNvSpPr/>
          <p:nvPr/>
        </p:nvSpPr>
        <p:spPr>
          <a:xfrm>
            <a:off x="1343174" y="2301948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44467-F544-44E8-B796-3A778F57A1BD}"/>
              </a:ext>
            </a:extLst>
          </p:cNvPr>
          <p:cNvSpPr txBox="1"/>
          <p:nvPr/>
        </p:nvSpPr>
        <p:spPr>
          <a:xfrm>
            <a:off x="1051965" y="1921560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55C4EE-B4C1-4BB4-8A72-35FD93AF6B43}"/>
              </a:ext>
            </a:extLst>
          </p:cNvPr>
          <p:cNvSpPr/>
          <p:nvPr/>
        </p:nvSpPr>
        <p:spPr>
          <a:xfrm>
            <a:off x="1365814" y="2774998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12A1CF-0F58-461C-83D4-E1BFD6171E98}"/>
              </a:ext>
            </a:extLst>
          </p:cNvPr>
          <p:cNvSpPr/>
          <p:nvPr/>
        </p:nvSpPr>
        <p:spPr>
          <a:xfrm rot="16200000">
            <a:off x="2419352" y="4089099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61FC46-7205-4069-A03B-9200E77CC6AF}"/>
              </a:ext>
            </a:extLst>
          </p:cNvPr>
          <p:cNvSpPr/>
          <p:nvPr/>
        </p:nvSpPr>
        <p:spPr>
          <a:xfrm rot="16200000">
            <a:off x="2578430" y="433724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96A4F46-CC2E-4EB3-BCB7-F25ADB99306E}"/>
              </a:ext>
            </a:extLst>
          </p:cNvPr>
          <p:cNvSpPr/>
          <p:nvPr/>
        </p:nvSpPr>
        <p:spPr>
          <a:xfrm rot="16200000">
            <a:off x="2787698" y="4582234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owchart: Card 22">
            <a:extLst>
              <a:ext uri="{FF2B5EF4-FFF2-40B4-BE49-F238E27FC236}">
                <a16:creationId xmlns:a16="http://schemas.microsoft.com/office/drawing/2014/main" id="{E86D58BE-BB07-49BF-83AE-FB4376B346CD}"/>
              </a:ext>
            </a:extLst>
          </p:cNvPr>
          <p:cNvSpPr/>
          <p:nvPr/>
        </p:nvSpPr>
        <p:spPr>
          <a:xfrm>
            <a:off x="9955619" y="4414045"/>
            <a:ext cx="1398181" cy="478534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5019D-4EA2-4391-A270-CE01C7EDCF2E}"/>
              </a:ext>
            </a:extLst>
          </p:cNvPr>
          <p:cNvSpPr txBox="1"/>
          <p:nvPr/>
        </p:nvSpPr>
        <p:spPr>
          <a:xfrm>
            <a:off x="10004399" y="446928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1: « Hello »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F59D2E0-6B39-4B85-A3AF-BDF1A563C2B7}"/>
              </a:ext>
            </a:extLst>
          </p:cNvPr>
          <p:cNvSpPr/>
          <p:nvPr/>
        </p:nvSpPr>
        <p:spPr>
          <a:xfrm>
            <a:off x="8199111" y="5407526"/>
            <a:ext cx="2937535" cy="891025"/>
          </a:xfrm>
          <a:prstGeom prst="wedgeEllipseCallout">
            <a:avLst>
              <a:gd name="adj1" fmla="val 33966"/>
              <a:gd name="adj2" fmla="val -958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 descr="File Format Exe Icon, PNG ClipArt Image | IconBug.com">
            <a:extLst>
              <a:ext uri="{FF2B5EF4-FFF2-40B4-BE49-F238E27FC236}">
                <a16:creationId xmlns:a16="http://schemas.microsoft.com/office/drawing/2014/main" id="{5BED0431-FAAF-410D-9660-96642DEA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175" y="4084398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56995E-6AC0-4528-B75F-15B8BBA9C214}"/>
              </a:ext>
            </a:extLst>
          </p:cNvPr>
          <p:cNvSpPr txBox="1"/>
          <p:nvPr/>
        </p:nvSpPr>
        <p:spPr>
          <a:xfrm>
            <a:off x="8308038" y="3562666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client-v2.exe</a:t>
            </a:r>
          </a:p>
        </p:txBody>
      </p:sp>
      <p:sp>
        <p:nvSpPr>
          <p:cNvPr id="28" name="Flowchart: Card 27">
            <a:extLst>
              <a:ext uri="{FF2B5EF4-FFF2-40B4-BE49-F238E27FC236}">
                <a16:creationId xmlns:a16="http://schemas.microsoft.com/office/drawing/2014/main" id="{1BA33683-E11B-46BB-BC26-C103D908F4EC}"/>
              </a:ext>
            </a:extLst>
          </p:cNvPr>
          <p:cNvSpPr/>
          <p:nvPr/>
        </p:nvSpPr>
        <p:spPr>
          <a:xfrm>
            <a:off x="8721269" y="2396510"/>
            <a:ext cx="303028" cy="3203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EA6EB-DF73-4BF7-9CAE-11BE42D35B86}"/>
              </a:ext>
            </a:extLst>
          </p:cNvPr>
          <p:cNvSpPr txBox="1"/>
          <p:nvPr/>
        </p:nvSpPr>
        <p:spPr>
          <a:xfrm>
            <a:off x="8430060" y="2016122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.proto~1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85310F1-B4D1-42EF-81A8-871FEE7876B0}"/>
              </a:ext>
            </a:extLst>
          </p:cNvPr>
          <p:cNvSpPr/>
          <p:nvPr/>
        </p:nvSpPr>
        <p:spPr>
          <a:xfrm>
            <a:off x="8743909" y="2869560"/>
            <a:ext cx="261142" cy="51243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C358A6-E454-4095-86DE-A3A8CA94A17C}"/>
              </a:ext>
            </a:extLst>
          </p:cNvPr>
          <p:cNvSpPr txBox="1"/>
          <p:nvPr/>
        </p:nvSpPr>
        <p:spPr>
          <a:xfrm>
            <a:off x="2372772" y="3914083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C0A94C-D5E8-4738-A06D-3C0CE8D66078}"/>
              </a:ext>
            </a:extLst>
          </p:cNvPr>
          <p:cNvSpPr/>
          <p:nvPr/>
        </p:nvSpPr>
        <p:spPr>
          <a:xfrm rot="16200000">
            <a:off x="7467907" y="411001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A59F2A-3C9C-458C-BC4D-1F37C3BABA07}"/>
              </a:ext>
            </a:extLst>
          </p:cNvPr>
          <p:cNvSpPr/>
          <p:nvPr/>
        </p:nvSpPr>
        <p:spPr>
          <a:xfrm rot="16200000">
            <a:off x="7626985" y="4358157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6832F0E-A643-4B2A-92E7-DB7F59B94331}"/>
              </a:ext>
            </a:extLst>
          </p:cNvPr>
          <p:cNvSpPr/>
          <p:nvPr/>
        </p:nvSpPr>
        <p:spPr>
          <a:xfrm rot="16200000">
            <a:off x="7836253" y="460315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EB9F7-132C-4938-B5A4-C821E670F32E}"/>
              </a:ext>
            </a:extLst>
          </p:cNvPr>
          <p:cNvSpPr txBox="1"/>
          <p:nvPr/>
        </p:nvSpPr>
        <p:spPr>
          <a:xfrm>
            <a:off x="7421327" y="393500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13E827-C5F0-4135-9F28-BBA548D87771}"/>
              </a:ext>
            </a:extLst>
          </p:cNvPr>
          <p:cNvSpPr txBox="1"/>
          <p:nvPr/>
        </p:nvSpPr>
        <p:spPr>
          <a:xfrm>
            <a:off x="8329743" y="5626897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Ignore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« 3 »</a:t>
            </a:r>
          </a:p>
        </p:txBody>
      </p:sp>
    </p:spTree>
    <p:extLst>
      <p:ext uri="{BB962C8B-B14F-4D97-AF65-F5344CB8AC3E}">
        <p14:creationId xmlns:p14="http://schemas.microsoft.com/office/powerpoint/2010/main" val="420134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803-5ED7-4D78-89DE-BA7FA48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Registry</a:t>
            </a:r>
            <a:endParaRPr lang="fr-FR" dirty="0"/>
          </a:p>
        </p:txBody>
      </p:sp>
      <p:pic>
        <p:nvPicPr>
          <p:cNvPr id="4" name="Picture 3" descr="File Format Exe Icon, PNG ClipArt Image | IconBug.com">
            <a:extLst>
              <a:ext uri="{FF2B5EF4-FFF2-40B4-BE49-F238E27FC236}">
                <a16:creationId xmlns:a16="http://schemas.microsoft.com/office/drawing/2014/main" id="{A3A57A32-C82E-4819-BC49-C412FB1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92" y="2537975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 Format Exe Icon, PNG ClipArt Image | IconBug.com">
            <a:extLst>
              <a:ext uri="{FF2B5EF4-FFF2-40B4-BE49-F238E27FC236}">
                <a16:creationId xmlns:a16="http://schemas.microsoft.com/office/drawing/2014/main" id="{D5E314C4-D7C1-410A-BC01-B9EFDE4F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30" y="2546072"/>
            <a:ext cx="879197" cy="8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ard 5">
            <a:extLst>
              <a:ext uri="{FF2B5EF4-FFF2-40B4-BE49-F238E27FC236}">
                <a16:creationId xmlns:a16="http://schemas.microsoft.com/office/drawing/2014/main" id="{3E3C9248-EA52-4067-8160-80419B0167B9}"/>
              </a:ext>
            </a:extLst>
          </p:cNvPr>
          <p:cNvSpPr/>
          <p:nvPr/>
        </p:nvSpPr>
        <p:spPr>
          <a:xfrm>
            <a:off x="4290265" y="2585208"/>
            <a:ext cx="3611470" cy="891025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A763D-8473-4ACA-8426-4A3863412528}"/>
              </a:ext>
            </a:extLst>
          </p:cNvPr>
          <p:cNvSpPr txBox="1"/>
          <p:nvPr/>
        </p:nvSpPr>
        <p:spPr>
          <a:xfrm>
            <a:off x="4346133" y="2707554"/>
            <a:ext cx="38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schemaURL</a:t>
            </a:r>
            <a:r>
              <a:rPr lang="fr-FR" dirty="0"/>
              <a:t>= « ….. 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vX.Y.Z</a:t>
            </a:r>
            <a:r>
              <a:rPr lang="fr-FR" dirty="0"/>
              <a:t>» </a:t>
            </a:r>
          </a:p>
          <a:p>
            <a:r>
              <a:rPr lang="fr-FR" dirty="0" err="1"/>
              <a:t>Payload</a:t>
            </a:r>
            <a:r>
              <a:rPr lang="fr-FR" dirty="0"/>
              <a:t>= 01010101101101010101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3CADD6-800D-4223-A136-A121D600791F}"/>
              </a:ext>
            </a:extLst>
          </p:cNvPr>
          <p:cNvCxnSpPr>
            <a:cxnSpLocks/>
          </p:cNvCxnSpPr>
          <p:nvPr/>
        </p:nvCxnSpPr>
        <p:spPr>
          <a:xfrm flipH="1">
            <a:off x="7035102" y="4292481"/>
            <a:ext cx="2667107" cy="131389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3895D4C0-E113-4F06-B333-64581D8CAD50}"/>
              </a:ext>
            </a:extLst>
          </p:cNvPr>
          <p:cNvSpPr/>
          <p:nvPr/>
        </p:nvSpPr>
        <p:spPr>
          <a:xfrm>
            <a:off x="5596270" y="5135526"/>
            <a:ext cx="999460" cy="9835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F533CD2-BFC6-4413-8E34-BBBD4E473301}"/>
              </a:ext>
            </a:extLst>
          </p:cNvPr>
          <p:cNvSpPr/>
          <p:nvPr/>
        </p:nvSpPr>
        <p:spPr>
          <a:xfrm rot="16200000">
            <a:off x="3111574" y="2687745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102B8C-045A-49E9-AC0F-304B4B015534}"/>
              </a:ext>
            </a:extLst>
          </p:cNvPr>
          <p:cNvSpPr/>
          <p:nvPr/>
        </p:nvSpPr>
        <p:spPr>
          <a:xfrm rot="16200000">
            <a:off x="3270652" y="293588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137FBAB-F48B-455C-9707-4138E9175F32}"/>
              </a:ext>
            </a:extLst>
          </p:cNvPr>
          <p:cNvSpPr/>
          <p:nvPr/>
        </p:nvSpPr>
        <p:spPr>
          <a:xfrm rot="16200000">
            <a:off x="3479920" y="3180880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30D1-3BE0-4843-BDF2-0EA96D7035D6}"/>
              </a:ext>
            </a:extLst>
          </p:cNvPr>
          <p:cNvSpPr txBox="1"/>
          <p:nvPr/>
        </p:nvSpPr>
        <p:spPr>
          <a:xfrm>
            <a:off x="3064994" y="2512729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24B9729-C598-4884-A373-83EC67272082}"/>
              </a:ext>
            </a:extLst>
          </p:cNvPr>
          <p:cNvSpPr/>
          <p:nvPr/>
        </p:nvSpPr>
        <p:spPr>
          <a:xfrm rot="16200000">
            <a:off x="8501128" y="2665661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6583852-2608-4936-AA1C-4094A2CD316A}"/>
              </a:ext>
            </a:extLst>
          </p:cNvPr>
          <p:cNvSpPr/>
          <p:nvPr/>
        </p:nvSpPr>
        <p:spPr>
          <a:xfrm rot="16200000">
            <a:off x="8660206" y="2913802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421DF34-BE6F-409F-8BBB-1DE660EF5A3E}"/>
              </a:ext>
            </a:extLst>
          </p:cNvPr>
          <p:cNvSpPr/>
          <p:nvPr/>
        </p:nvSpPr>
        <p:spPr>
          <a:xfrm rot="16200000">
            <a:off x="8869474" y="3158796"/>
            <a:ext cx="261142" cy="5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8D3FF-5C27-4AA6-BEC0-3C17DF268243}"/>
              </a:ext>
            </a:extLst>
          </p:cNvPr>
          <p:cNvSpPr txBox="1"/>
          <p:nvPr/>
        </p:nvSpPr>
        <p:spPr>
          <a:xfrm>
            <a:off x="8454548" y="249064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</a:t>
            </a:r>
            <a:endParaRPr lang="fr-FR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3A00FBD-D534-4606-94AA-1999B29A79A7}"/>
              </a:ext>
            </a:extLst>
          </p:cNvPr>
          <p:cNvSpPr/>
          <p:nvPr/>
        </p:nvSpPr>
        <p:spPr>
          <a:xfrm>
            <a:off x="1312025" y="3960596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7B99E-90A3-414F-B6B8-849871F3A301}"/>
              </a:ext>
            </a:extLst>
          </p:cNvPr>
          <p:cNvSpPr txBox="1"/>
          <p:nvPr/>
        </p:nvSpPr>
        <p:spPr>
          <a:xfrm>
            <a:off x="807569" y="4478348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7239636-2BDC-4F15-BC4D-CDE835522AC8}"/>
              </a:ext>
            </a:extLst>
          </p:cNvPr>
          <p:cNvSpPr/>
          <p:nvPr/>
        </p:nvSpPr>
        <p:spPr>
          <a:xfrm>
            <a:off x="10161858" y="3921460"/>
            <a:ext cx="575930" cy="482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3ED061-C6E8-485B-B00C-046067A8F202}"/>
              </a:ext>
            </a:extLst>
          </p:cNvPr>
          <p:cNvSpPr txBox="1"/>
          <p:nvPr/>
        </p:nvSpPr>
        <p:spPr>
          <a:xfrm>
            <a:off x="9657402" y="4439212"/>
            <a:ext cx="1875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cache </a:t>
            </a:r>
          </a:p>
          <a:p>
            <a:r>
              <a:rPr lang="fr-FR" dirty="0"/>
              <a:t>(immutable by ID)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38444E-75E1-4813-B551-9313AB8136A5}"/>
              </a:ext>
            </a:extLst>
          </p:cNvPr>
          <p:cNvCxnSpPr>
            <a:cxnSpLocks/>
          </p:cNvCxnSpPr>
          <p:nvPr/>
        </p:nvCxnSpPr>
        <p:spPr>
          <a:xfrm>
            <a:off x="2327327" y="4223129"/>
            <a:ext cx="2930473" cy="13832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E040B-0E1E-4EF5-9B99-55AD1AC8677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99991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044447-FFB5-464E-A9E0-55FE56C8DED7}"/>
              </a:ext>
            </a:extLst>
          </p:cNvPr>
          <p:cNvCxnSpPr>
            <a:cxnSpLocks/>
          </p:cNvCxnSpPr>
          <p:nvPr/>
        </p:nvCxnSpPr>
        <p:spPr>
          <a:xfrm>
            <a:off x="10433875" y="3429000"/>
            <a:ext cx="0" cy="4244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DB9690-8796-4A65-9F7F-6BF697DEFA9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518295" y="3030719"/>
            <a:ext cx="442675" cy="16395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E50A20-610F-4C00-9120-05850B258503}"/>
              </a:ext>
            </a:extLst>
          </p:cNvPr>
          <p:cNvSpPr txBox="1"/>
          <p:nvPr/>
        </p:nvSpPr>
        <p:spPr>
          <a:xfrm>
            <a:off x="5951122" y="418573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v0 = {…}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BFE753-2C4A-46EF-AAF3-6763003C63B0}"/>
              </a:ext>
            </a:extLst>
          </p:cNvPr>
          <p:cNvSpPr txBox="1"/>
          <p:nvPr/>
        </p:nvSpPr>
        <p:spPr>
          <a:xfrm>
            <a:off x="5960970" y="448564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v1 = {…}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47F47E-B181-4103-8626-3FF84A538264}"/>
              </a:ext>
            </a:extLst>
          </p:cNvPr>
          <p:cNvSpPr txBox="1"/>
          <p:nvPr/>
        </p:nvSpPr>
        <p:spPr>
          <a:xfrm>
            <a:off x="5981010" y="479345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r>
              <a:rPr lang="fr-FR" dirty="0"/>
              <a:t> v2 = {…}</a:t>
            </a:r>
          </a:p>
        </p:txBody>
      </p:sp>
    </p:spTree>
    <p:extLst>
      <p:ext uri="{BB962C8B-B14F-4D97-AF65-F5344CB8AC3E}">
        <p14:creationId xmlns:p14="http://schemas.microsoft.com/office/powerpoint/2010/main" val="56574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2505</Words>
  <Application>Microsoft Office PowerPoint</Application>
  <PresentationFormat>Widescreen</PresentationFormat>
  <Paragraphs>459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Helvetica Neue</vt:lpstr>
      <vt:lpstr>Office Theme</vt:lpstr>
      <vt:lpstr>Architecture Design  Part 3 : DTO</vt:lpstr>
      <vt:lpstr>External Protocol  … Marshalling/Unmarshalling to Internal Langage</vt:lpstr>
      <vt:lpstr>Message Encoding : Text / Binary</vt:lpstr>
      <vt:lpstr>Schema … Code-Generator</vt:lpstr>
      <vt:lpstr>Schema:  Fixed / support version upgrade</vt:lpstr>
      <vt:lpstr>Dynamic Schema:  Protobuf, gRPC compiled Versioned Fields</vt:lpstr>
      <vt:lpstr>Dynamic Messages, Schema-compatible</vt:lpstr>
      <vt:lpstr>Reading « Future » Message / Backward Client  … Ignore Unknown Fields</vt:lpstr>
      <vt:lpstr>Schema Registry</vt:lpstr>
      <vt:lpstr>Schema Contained in Messages</vt:lpstr>
      <vt:lpstr>Http Json Request &lt;-&gt; Java Object method</vt:lpstr>
      <vt:lpstr>JavaScript &lt;-&gt; Json (JavaScript Object Notation) &lt;-&gt; Java</vt:lpstr>
      <vt:lpstr>http JSON : Open &amp; DeFacto Standard  for Portability, Simplicity, Frameworks</vt:lpstr>
      <vt:lpstr>Http Request &lt;-&gt; Spring Java Mappings @RequestMapping, @{Get|Post|..}Mapping, @RequestBody ..</vt:lpstr>
      <vt:lpstr>Equivalent Explicit Json Unmarshalling</vt:lpstr>
      <vt:lpstr>Equivalent Explicit Json Marshalling</vt:lpstr>
      <vt:lpstr>Explicit Equivalent, with http Status + Headers</vt:lpstr>
      <vt:lpstr>Naive (Not working) @Entity to JSON</vt:lpstr>
      <vt:lpstr>Why Not using 1 class Entity = DTO ?</vt:lpstr>
      <vt:lpstr>Example Entity class .. Do not export all</vt:lpstr>
      <vt:lpstr>1 Entity class &lt;-&gt;  Several specific DTO classes</vt:lpstr>
      <vt:lpstr>Entity -&gt; Projection DTOs = « Cutting » relations</vt:lpstr>
      <vt:lpstr>Reminder Part 2 … Entity lifecycle in Session</vt:lpstr>
      <vt:lpstr>Entity : Lifecycle managed by Session (Transaction)</vt:lpstr>
      <vt:lpstr>Copy Entity data to Transfer before Commit</vt:lpstr>
      <vt:lpstr>2 Rules :  a/ use DTOs != Entities   b/ use RestController != (Transactional) Service</vt:lpstr>
      <vt:lpstr>But it seems to works?? (in « normal » cases)</vt:lpstr>
      <vt:lpstr>Controller Method Pattern { unmarshal / delegate / marshall }</vt:lpstr>
      <vt:lpstr>PowerPoint Presentation</vt:lpstr>
      <vt:lpstr>SOLID  RestController   ….  S = Single  </vt:lpstr>
      <vt:lpstr>Typical CRUD Rest Controller</vt:lpstr>
      <vt:lpstr>Typical CRUD Transactional Service (1/2)</vt:lpstr>
      <vt:lpstr>Typical CRUD Service (2/2)  entity2Dto / dto2Entity</vt:lpstr>
      <vt:lpstr>entity2Dto / dto2Entity  using generic signature and « .class »</vt:lpstr>
      <vt:lpstr>Using Orika MapperFacade</vt:lpstr>
      <vt:lpstr>Orika</vt:lpstr>
      <vt:lpstr>https://github.com/orika-mapper/orika</vt:lpstr>
      <vt:lpstr>http://orika-mapper.github.io/orika-docs/</vt:lpstr>
      <vt:lpstr>Orika Intro … customizing Class Mapper</vt:lpstr>
      <vt:lpstr>Customizing… mapping different structures</vt:lpstr>
      <vt:lpstr>Customizing Properties Naming Conventions</vt:lpstr>
      <vt:lpstr>Customizer Mapper</vt:lpstr>
      <vt:lpstr>Custom Per Type Converter  (apply to all type1&lt;-&gt;type2 properties) </vt:lpstr>
      <vt:lpstr>Custom « new » Object Factory</vt:lpstr>
      <vt:lpstr>More customizations … Filter</vt:lpstr>
      <vt:lpstr>Code Generator Options</vt:lpstr>
      <vt:lpstr>Code Generated ??? YES !!!</vt:lpstr>
      <vt:lpstr>Javaassist + register «ClassPool in ClassLoader</vt:lpstr>
      <vt:lpstr>Writing Generated Classes..</vt:lpstr>
      <vt:lpstr>First call map() =&gt; generating Mapper for (ClassA,ClassB)</vt:lpstr>
      <vt:lpstr>Generated code.. (file not visible in Eclipse?)</vt:lpstr>
      <vt:lpstr>Generated Code .. Source not visible in Eclipse</vt:lpstr>
      <vt:lpstr>Adding Source</vt:lpstr>
      <vt:lpstr>Debugging « Line Number » info not available! ( mode javaassist … switch to mode EclipseJdt ) </vt:lpstr>
      <vt:lpstr>Activating EclipseJdtCompilerStrategy </vt:lpstr>
      <vt:lpstr>Orika = the « Simpler, faster and better Java bean mapping framework»</vt:lpstr>
      <vt:lpstr>Orika Alternatives</vt:lpstr>
      <vt:lpstr>MapStruct (alternative chosen in Jhipster )</vt:lpstr>
      <vt:lpstr>https://github.com/mapstruct/mapstruct</vt:lpstr>
      <vt:lpstr>Orika … no findById in  Springboot/JPA ?</vt:lpstr>
      <vt:lpstr>Mapping Entity-DTO  +    Entity – ID  findById !! </vt:lpstr>
      <vt:lpstr>Reminder findById()  … unique Object in Session per Id</vt:lpstr>
      <vt:lpstr>Buggy code.. « new Entity(id) + mapper (un-customized) »</vt:lpstr>
      <vt:lpstr>do NOT use « new Entity(id) + mapper (un-customized) » need JPA merge?   … use  JPA findById() !! </vt:lpstr>
      <vt:lpstr>… BUG  return invalid after entity2dto …</vt:lpstr>
      <vt:lpstr>Sending invalid « id » not in DB  … 500 (in commit) instead of 400 (find in user code)</vt:lpstr>
      <vt:lpstr>Correct mapper with findById</vt:lpstr>
      <vt:lpstr>invalid « id » … bug in Hibernate  getById =&gt; {id=0}   BUG!!  findById =&gt; null  OK</vt:lpstr>
      <vt:lpstr>Getting correct 404 for invalid 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arnaud.nauwynck@gmail.com</cp:lastModifiedBy>
  <cp:revision>34</cp:revision>
  <dcterms:created xsi:type="dcterms:W3CDTF">2022-01-26T20:07:54Z</dcterms:created>
  <dcterms:modified xsi:type="dcterms:W3CDTF">2022-01-27T18:01:46Z</dcterms:modified>
</cp:coreProperties>
</file>